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Lst>
  <p:sldSz cx="18288000" cy="10287000"/>
  <p:notesSz cx="6858000" cy="9144000"/>
  <p:embeddedFontLst>
    <p:embeddedFont>
      <p:font typeface="DM Sans Bold" charset="1" panose="00000000000000000000"/>
      <p:regular r:id="rId31"/>
    </p:embeddedFont>
    <p:embeddedFont>
      <p:font typeface="Canva Sans Bold" charset="1" panose="020B0803030501040103"/>
      <p:regular r:id="rId32"/>
    </p:embeddedFont>
    <p:embeddedFont>
      <p:font typeface="DM Sans" charset="1" panose="00000000000000000000"/>
      <p:regular r:id="rId33"/>
    </p:embeddedFont>
    <p:embeddedFont>
      <p:font typeface="Canva Sans" charset="1" panose="020B0503030501040103"/>
      <p:regular r:id="rId34"/>
    </p:embeddedFont>
    <p:embeddedFont>
      <p:font typeface="Computer Says No" charset="1" panose="00000400000000000000"/>
      <p:regular r:id="rId3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11" Target="../media/image10.png" Type="http://schemas.openxmlformats.org/officeDocument/2006/relationships/image"/><Relationship Id="rId12" Target="../media/image11.svg" Type="http://schemas.openxmlformats.org/officeDocument/2006/relationships/image"/><Relationship Id="rId13" Target="../media/image12.png" Type="http://schemas.openxmlformats.org/officeDocument/2006/relationships/image"/><Relationship Id="rId14" Target="../media/image13.svg" Type="http://schemas.openxmlformats.org/officeDocument/2006/relationships/image"/><Relationship Id="rId15" Target="../media/image14.png" Type="http://schemas.openxmlformats.org/officeDocument/2006/relationships/image"/><Relationship Id="rId16" Target="../media/image15.svg" Type="http://schemas.openxmlformats.org/officeDocument/2006/relationships/image"/><Relationship Id="rId17" Target="../media/image16.png" Type="http://schemas.openxmlformats.org/officeDocument/2006/relationships/image"/><Relationship Id="rId18" Target="../media/image17.svg" Type="http://schemas.openxmlformats.org/officeDocument/2006/relationships/image"/><Relationship Id="rId19" Target="../media/image18.png" Type="http://schemas.openxmlformats.org/officeDocument/2006/relationships/image"/><Relationship Id="rId2" Target="../media/image1.png" Type="http://schemas.openxmlformats.org/officeDocument/2006/relationships/image"/><Relationship Id="rId20" Target="../media/image19.svg" Type="http://schemas.openxmlformats.org/officeDocument/2006/relationships/image"/><Relationship Id="rId21" Target="../media/image20.png" Type="http://schemas.openxmlformats.org/officeDocument/2006/relationships/image"/><Relationship Id="rId22" Target="../media/image21.svg" Type="http://schemas.openxmlformats.org/officeDocument/2006/relationships/image"/><Relationship Id="rId23" Target="../media/image22.png" Type="http://schemas.openxmlformats.org/officeDocument/2006/relationships/image"/><Relationship Id="rId24" Target="../media/image23.svg" Type="http://schemas.openxmlformats.org/officeDocument/2006/relationships/image"/><Relationship Id="rId25" Target="../media/image24.png" Type="http://schemas.openxmlformats.org/officeDocument/2006/relationships/image"/><Relationship Id="rId26" Target="../media/image25.svg" Type="http://schemas.openxmlformats.org/officeDocument/2006/relationships/image"/><Relationship Id="rId27" Target="../media/image26.png" Type="http://schemas.openxmlformats.org/officeDocument/2006/relationships/image"/><Relationship Id="rId28" Target="../media/image27.svg" Type="http://schemas.openxmlformats.org/officeDocument/2006/relationships/image"/><Relationship Id="rId29" Target="../media/image28.png" Type="http://schemas.openxmlformats.org/officeDocument/2006/relationships/image"/><Relationship Id="rId3" Target="../media/image2.png" Type="http://schemas.openxmlformats.org/officeDocument/2006/relationships/image"/><Relationship Id="rId30" Target="../media/image29.sv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2.png" Type="http://schemas.openxmlformats.org/officeDocument/2006/relationships/image"/><Relationship Id="rId3" Target="../media/image33.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https://www.energysage.com/solar/solar-panel-performance-orientation-angle/" TargetMode="External" Type="http://schemas.openxmlformats.org/officeDocument/2006/relationships/hyperlink"/><Relationship Id="rId3" Target="https://www.energysage.com/solar/solar-installers-calculate-solar-production-estimates/" TargetMode="External" Type="http://schemas.openxmlformats.org/officeDocument/2006/relationships/hyperlink"/></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4.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5.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6.png" Type="http://schemas.openxmlformats.org/officeDocument/2006/relationships/image"/><Relationship Id="rId3" Target="../media/image37.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8.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9.png" Type="http://schemas.openxmlformats.org/officeDocument/2006/relationships/image"/><Relationship Id="rId3" Target="../media/image40.png" Type="http://schemas.openxmlformats.org/officeDocument/2006/relationships/image"/><Relationship Id="rId4" Target="../media/image41.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9.svg" Type="http://schemas.openxmlformats.org/officeDocument/2006/relationships/image"/><Relationship Id="rId2" Target="../media/image1.pn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16.png" Type="http://schemas.openxmlformats.org/officeDocument/2006/relationships/image"/><Relationship Id="rId6" Target="../media/image17.svg" Type="http://schemas.openxmlformats.org/officeDocument/2006/relationships/image"/><Relationship Id="rId7" Target="../media/image24.png" Type="http://schemas.openxmlformats.org/officeDocument/2006/relationships/image"/><Relationship Id="rId8" Target="../media/image25.svg" Type="http://schemas.openxmlformats.org/officeDocument/2006/relationships/image"/><Relationship Id="rId9" Target="../media/image28.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9.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0.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1.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2.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3.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2329398" y="8614893"/>
            <a:ext cx="4899948" cy="3344214"/>
          </a:xfrm>
          <a:custGeom>
            <a:avLst/>
            <a:gdLst/>
            <a:ahLst/>
            <a:cxnLst/>
            <a:rect r="r" b="b" t="t" l="l"/>
            <a:pathLst>
              <a:path h="3344214" w="4899948">
                <a:moveTo>
                  <a:pt x="0" y="0"/>
                </a:moveTo>
                <a:lnTo>
                  <a:pt x="4899947" y="0"/>
                </a:lnTo>
                <a:lnTo>
                  <a:pt x="4899947" y="3344214"/>
                </a:lnTo>
                <a:lnTo>
                  <a:pt x="0" y="334421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6030709" y="9258300"/>
            <a:ext cx="3059829" cy="751049"/>
          </a:xfrm>
          <a:custGeom>
            <a:avLst/>
            <a:gdLst/>
            <a:ahLst/>
            <a:cxnLst/>
            <a:rect r="r" b="b" t="t" l="l"/>
            <a:pathLst>
              <a:path h="751049" w="3059829">
                <a:moveTo>
                  <a:pt x="0" y="0"/>
                </a:moveTo>
                <a:lnTo>
                  <a:pt x="3059829" y="0"/>
                </a:lnTo>
                <a:lnTo>
                  <a:pt x="3059829" y="751049"/>
                </a:lnTo>
                <a:lnTo>
                  <a:pt x="0" y="75104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4236705" y="6409875"/>
            <a:ext cx="724985" cy="920616"/>
          </a:xfrm>
          <a:custGeom>
            <a:avLst/>
            <a:gdLst/>
            <a:ahLst/>
            <a:cxnLst/>
            <a:rect r="r" b="b" t="t" l="l"/>
            <a:pathLst>
              <a:path h="920616" w="724985">
                <a:moveTo>
                  <a:pt x="0" y="0"/>
                </a:moveTo>
                <a:lnTo>
                  <a:pt x="724986" y="0"/>
                </a:lnTo>
                <a:lnTo>
                  <a:pt x="724986" y="920616"/>
                </a:lnTo>
                <a:lnTo>
                  <a:pt x="0" y="92061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14215205" y="8540136"/>
            <a:ext cx="4602314" cy="3618569"/>
          </a:xfrm>
          <a:custGeom>
            <a:avLst/>
            <a:gdLst/>
            <a:ahLst/>
            <a:cxnLst/>
            <a:rect r="r" b="b" t="t" l="l"/>
            <a:pathLst>
              <a:path h="3618569" w="4602314">
                <a:moveTo>
                  <a:pt x="0" y="0"/>
                </a:moveTo>
                <a:lnTo>
                  <a:pt x="4602314" y="0"/>
                </a:lnTo>
                <a:lnTo>
                  <a:pt x="4602314" y="3618570"/>
                </a:lnTo>
                <a:lnTo>
                  <a:pt x="0" y="361857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7" id="7"/>
          <p:cNvSpPr/>
          <p:nvPr/>
        </p:nvSpPr>
        <p:spPr>
          <a:xfrm flipH="false" flipV="false" rot="0">
            <a:off x="-674156" y="-1072630"/>
            <a:ext cx="4899948" cy="3068592"/>
          </a:xfrm>
          <a:custGeom>
            <a:avLst/>
            <a:gdLst/>
            <a:ahLst/>
            <a:cxnLst/>
            <a:rect r="r" b="b" t="t" l="l"/>
            <a:pathLst>
              <a:path h="3068592" w="4899948">
                <a:moveTo>
                  <a:pt x="0" y="0"/>
                </a:moveTo>
                <a:lnTo>
                  <a:pt x="4899948" y="0"/>
                </a:lnTo>
                <a:lnTo>
                  <a:pt x="4899948" y="3068592"/>
                </a:lnTo>
                <a:lnTo>
                  <a:pt x="0" y="306859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8" id="8"/>
          <p:cNvSpPr/>
          <p:nvPr/>
        </p:nvSpPr>
        <p:spPr>
          <a:xfrm flipH="false" flipV="false" rot="0">
            <a:off x="12686214" y="-2578193"/>
            <a:ext cx="4292424" cy="3870986"/>
          </a:xfrm>
          <a:custGeom>
            <a:avLst/>
            <a:gdLst/>
            <a:ahLst/>
            <a:cxnLst/>
            <a:rect r="r" b="b" t="t" l="l"/>
            <a:pathLst>
              <a:path h="3870986" w="4292424">
                <a:moveTo>
                  <a:pt x="0" y="0"/>
                </a:moveTo>
                <a:lnTo>
                  <a:pt x="4292424" y="0"/>
                </a:lnTo>
                <a:lnTo>
                  <a:pt x="4292424" y="3870986"/>
                </a:lnTo>
                <a:lnTo>
                  <a:pt x="0" y="3870986"/>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a:ln cap="sq">
            <a:noFill/>
            <a:prstDash val="solid"/>
            <a:miter/>
          </a:ln>
        </p:spPr>
      </p:sp>
      <p:sp>
        <p:nvSpPr>
          <p:cNvPr name="Freeform 9" id="9"/>
          <p:cNvSpPr/>
          <p:nvPr/>
        </p:nvSpPr>
        <p:spPr>
          <a:xfrm flipH="false" flipV="false" rot="0">
            <a:off x="10138935" y="9258300"/>
            <a:ext cx="4076270" cy="2863579"/>
          </a:xfrm>
          <a:custGeom>
            <a:avLst/>
            <a:gdLst/>
            <a:ahLst/>
            <a:cxnLst/>
            <a:rect r="r" b="b" t="t" l="l"/>
            <a:pathLst>
              <a:path h="2863579" w="4076270">
                <a:moveTo>
                  <a:pt x="0" y="0"/>
                </a:moveTo>
                <a:lnTo>
                  <a:pt x="4076270" y="0"/>
                </a:lnTo>
                <a:lnTo>
                  <a:pt x="4076270" y="2863579"/>
                </a:lnTo>
                <a:lnTo>
                  <a:pt x="0" y="2863579"/>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a:ln cap="sq">
            <a:noFill/>
            <a:prstDash val="solid"/>
            <a:miter/>
          </a:ln>
        </p:spPr>
      </p:sp>
      <p:sp>
        <p:nvSpPr>
          <p:cNvPr name="Freeform 10" id="10"/>
          <p:cNvSpPr/>
          <p:nvPr/>
        </p:nvSpPr>
        <p:spPr>
          <a:xfrm flipH="false" flipV="false" rot="0">
            <a:off x="7409323" y="-2700100"/>
            <a:ext cx="5493058" cy="4114800"/>
          </a:xfrm>
          <a:custGeom>
            <a:avLst/>
            <a:gdLst/>
            <a:ahLst/>
            <a:cxnLst/>
            <a:rect r="r" b="b" t="t" l="l"/>
            <a:pathLst>
              <a:path h="4114800" w="5493058">
                <a:moveTo>
                  <a:pt x="0" y="0"/>
                </a:moveTo>
                <a:lnTo>
                  <a:pt x="5493058" y="0"/>
                </a:lnTo>
                <a:lnTo>
                  <a:pt x="5493058" y="4114800"/>
                </a:lnTo>
                <a:lnTo>
                  <a:pt x="0" y="4114800"/>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a:ln cap="sq">
            <a:noFill/>
            <a:prstDash val="solid"/>
            <a:miter/>
          </a:ln>
        </p:spPr>
      </p:sp>
      <p:sp>
        <p:nvSpPr>
          <p:cNvPr name="Freeform 11" id="11"/>
          <p:cNvSpPr/>
          <p:nvPr/>
        </p:nvSpPr>
        <p:spPr>
          <a:xfrm flipH="false" flipV="false" rot="4747568">
            <a:off x="-2972342" y="3665317"/>
            <a:ext cx="4896097" cy="2735694"/>
          </a:xfrm>
          <a:custGeom>
            <a:avLst/>
            <a:gdLst/>
            <a:ahLst/>
            <a:cxnLst/>
            <a:rect r="r" b="b" t="t" l="l"/>
            <a:pathLst>
              <a:path h="2735694" w="4896097">
                <a:moveTo>
                  <a:pt x="0" y="0"/>
                </a:moveTo>
                <a:lnTo>
                  <a:pt x="4896097" y="0"/>
                </a:lnTo>
                <a:lnTo>
                  <a:pt x="4896097" y="2735694"/>
                </a:lnTo>
                <a:lnTo>
                  <a:pt x="0" y="2735694"/>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a:ln cap="sq">
            <a:noFill/>
            <a:prstDash val="solid"/>
            <a:miter/>
          </a:ln>
        </p:spPr>
      </p:sp>
      <p:sp>
        <p:nvSpPr>
          <p:cNvPr name="Freeform 12" id="12"/>
          <p:cNvSpPr/>
          <p:nvPr/>
        </p:nvSpPr>
        <p:spPr>
          <a:xfrm flipH="false" flipV="false" rot="0">
            <a:off x="4831481" y="-1626507"/>
            <a:ext cx="2892762" cy="2919301"/>
          </a:xfrm>
          <a:custGeom>
            <a:avLst/>
            <a:gdLst/>
            <a:ahLst/>
            <a:cxnLst/>
            <a:rect r="r" b="b" t="t" l="l"/>
            <a:pathLst>
              <a:path h="2919301" w="2892762">
                <a:moveTo>
                  <a:pt x="0" y="0"/>
                </a:moveTo>
                <a:lnTo>
                  <a:pt x="2892761" y="0"/>
                </a:lnTo>
                <a:lnTo>
                  <a:pt x="2892761" y="2919300"/>
                </a:lnTo>
                <a:lnTo>
                  <a:pt x="0" y="2919300"/>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a:ln cap="sq">
            <a:noFill/>
            <a:prstDash val="solid"/>
            <a:miter/>
          </a:ln>
        </p:spPr>
      </p:sp>
      <p:sp>
        <p:nvSpPr>
          <p:cNvPr name="Freeform 13" id="13"/>
          <p:cNvSpPr/>
          <p:nvPr/>
        </p:nvSpPr>
        <p:spPr>
          <a:xfrm flipH="false" flipV="false" rot="0">
            <a:off x="17259300" y="2262342"/>
            <a:ext cx="3575541" cy="3575541"/>
          </a:xfrm>
          <a:custGeom>
            <a:avLst/>
            <a:gdLst/>
            <a:ahLst/>
            <a:cxnLst/>
            <a:rect r="r" b="b" t="t" l="l"/>
            <a:pathLst>
              <a:path h="3575541" w="3575541">
                <a:moveTo>
                  <a:pt x="0" y="0"/>
                </a:moveTo>
                <a:lnTo>
                  <a:pt x="3575541" y="0"/>
                </a:lnTo>
                <a:lnTo>
                  <a:pt x="3575541" y="3575541"/>
                </a:lnTo>
                <a:lnTo>
                  <a:pt x="0" y="3575541"/>
                </a:lnTo>
                <a:lnTo>
                  <a:pt x="0" y="0"/>
                </a:lnTo>
                <a:close/>
              </a:path>
            </a:pathLst>
          </a:custGeom>
          <a:blipFill>
            <a:blip r:embed="rId23">
              <a:extLst>
                <a:ext uri="{96DAC541-7B7A-43D3-8B79-37D633B846F1}">
                  <asvg:svgBlip xmlns:asvg="http://schemas.microsoft.com/office/drawing/2016/SVG/main" r:embed="rId24"/>
                </a:ext>
              </a:extLst>
            </a:blip>
            <a:stretch>
              <a:fillRect l="0" t="0" r="0" b="0"/>
            </a:stretch>
          </a:blipFill>
          <a:ln cap="sq">
            <a:noFill/>
            <a:prstDash val="solid"/>
            <a:miter/>
          </a:ln>
        </p:spPr>
      </p:sp>
      <p:sp>
        <p:nvSpPr>
          <p:cNvPr name="Freeform 14" id="14"/>
          <p:cNvSpPr/>
          <p:nvPr/>
        </p:nvSpPr>
        <p:spPr>
          <a:xfrm flipH="false" flipV="false" rot="0">
            <a:off x="2570549" y="9093737"/>
            <a:ext cx="2587020" cy="2386526"/>
          </a:xfrm>
          <a:custGeom>
            <a:avLst/>
            <a:gdLst/>
            <a:ahLst/>
            <a:cxnLst/>
            <a:rect r="r" b="b" t="t" l="l"/>
            <a:pathLst>
              <a:path h="2386526" w="2587020">
                <a:moveTo>
                  <a:pt x="0" y="0"/>
                </a:moveTo>
                <a:lnTo>
                  <a:pt x="2587020" y="0"/>
                </a:lnTo>
                <a:lnTo>
                  <a:pt x="2587020" y="2386526"/>
                </a:lnTo>
                <a:lnTo>
                  <a:pt x="0" y="2386526"/>
                </a:lnTo>
                <a:lnTo>
                  <a:pt x="0" y="0"/>
                </a:lnTo>
                <a:close/>
              </a:path>
            </a:pathLst>
          </a:custGeom>
          <a:blipFill>
            <a:blip r:embed="rId25">
              <a:extLst>
                <a:ext uri="{96DAC541-7B7A-43D3-8B79-37D633B846F1}">
                  <asvg:svgBlip xmlns:asvg="http://schemas.microsoft.com/office/drawing/2016/SVG/main" r:embed="rId26"/>
                </a:ext>
              </a:extLst>
            </a:blip>
            <a:stretch>
              <a:fillRect l="0" t="0" r="0" b="0"/>
            </a:stretch>
          </a:blipFill>
          <a:ln cap="sq">
            <a:noFill/>
            <a:prstDash val="solid"/>
            <a:miter/>
          </a:ln>
        </p:spPr>
      </p:sp>
      <p:sp>
        <p:nvSpPr>
          <p:cNvPr name="Freeform 15" id="15"/>
          <p:cNvSpPr/>
          <p:nvPr/>
        </p:nvSpPr>
        <p:spPr>
          <a:xfrm flipH="false" flipV="false" rot="-5282649">
            <a:off x="16440369" y="6970869"/>
            <a:ext cx="3382987" cy="1154444"/>
          </a:xfrm>
          <a:custGeom>
            <a:avLst/>
            <a:gdLst/>
            <a:ahLst/>
            <a:cxnLst/>
            <a:rect r="r" b="b" t="t" l="l"/>
            <a:pathLst>
              <a:path h="1154444" w="3382987">
                <a:moveTo>
                  <a:pt x="0" y="0"/>
                </a:moveTo>
                <a:lnTo>
                  <a:pt x="3382987" y="0"/>
                </a:lnTo>
                <a:lnTo>
                  <a:pt x="3382987" y="1154445"/>
                </a:lnTo>
                <a:lnTo>
                  <a:pt x="0" y="1154445"/>
                </a:lnTo>
                <a:lnTo>
                  <a:pt x="0" y="0"/>
                </a:lnTo>
                <a:close/>
              </a:path>
            </a:pathLst>
          </a:custGeom>
          <a:blipFill>
            <a:blip r:embed="rId27">
              <a:extLst>
                <a:ext uri="{96DAC541-7B7A-43D3-8B79-37D633B846F1}">
                  <asvg:svgBlip xmlns:asvg="http://schemas.microsoft.com/office/drawing/2016/SVG/main" r:embed="rId28"/>
                </a:ext>
              </a:extLst>
            </a:blip>
            <a:stretch>
              <a:fillRect l="0" t="0" r="0" b="0"/>
            </a:stretch>
          </a:blipFill>
          <a:ln cap="sq">
            <a:noFill/>
            <a:prstDash val="solid"/>
            <a:miter/>
          </a:ln>
        </p:spPr>
      </p:sp>
      <p:sp>
        <p:nvSpPr>
          <p:cNvPr name="Freeform 16" id="16"/>
          <p:cNvSpPr/>
          <p:nvPr/>
        </p:nvSpPr>
        <p:spPr>
          <a:xfrm flipH="false" flipV="false" rot="0">
            <a:off x="16978638" y="-642644"/>
            <a:ext cx="3104522" cy="3342688"/>
          </a:xfrm>
          <a:custGeom>
            <a:avLst/>
            <a:gdLst/>
            <a:ahLst/>
            <a:cxnLst/>
            <a:rect r="r" b="b" t="t" l="l"/>
            <a:pathLst>
              <a:path h="3342688" w="3104522">
                <a:moveTo>
                  <a:pt x="0" y="0"/>
                </a:moveTo>
                <a:lnTo>
                  <a:pt x="3104522" y="0"/>
                </a:lnTo>
                <a:lnTo>
                  <a:pt x="3104522" y="3342688"/>
                </a:lnTo>
                <a:lnTo>
                  <a:pt x="0" y="3342688"/>
                </a:lnTo>
                <a:lnTo>
                  <a:pt x="0" y="0"/>
                </a:lnTo>
                <a:close/>
              </a:path>
            </a:pathLst>
          </a:custGeom>
          <a:blipFill>
            <a:blip r:embed="rId29">
              <a:extLst>
                <a:ext uri="{96DAC541-7B7A-43D3-8B79-37D633B846F1}">
                  <asvg:svgBlip xmlns:asvg="http://schemas.microsoft.com/office/drawing/2016/SVG/main" r:embed="rId30"/>
                </a:ext>
              </a:extLst>
            </a:blip>
            <a:stretch>
              <a:fillRect l="0" t="0" r="0" b="0"/>
            </a:stretch>
          </a:blipFill>
          <a:ln cap="sq">
            <a:noFill/>
            <a:prstDash val="solid"/>
            <a:miter/>
          </a:ln>
        </p:spPr>
      </p:sp>
      <p:sp>
        <p:nvSpPr>
          <p:cNvPr name="TextBox 17" id="17"/>
          <p:cNvSpPr txBox="true"/>
          <p:nvPr/>
        </p:nvSpPr>
        <p:spPr>
          <a:xfrm rot="0">
            <a:off x="3688802" y="3136543"/>
            <a:ext cx="10910396" cy="3200970"/>
          </a:xfrm>
          <a:prstGeom prst="rect">
            <a:avLst/>
          </a:prstGeom>
        </p:spPr>
        <p:txBody>
          <a:bodyPr anchor="t" rtlCol="false" tIns="0" lIns="0" bIns="0" rIns="0">
            <a:spAutoFit/>
          </a:bodyPr>
          <a:lstStyle/>
          <a:p>
            <a:pPr algn="ctr">
              <a:lnSpc>
                <a:spcPts val="12218"/>
              </a:lnSpc>
            </a:pPr>
            <a:r>
              <a:rPr lang="en-US" b="true" sz="12998">
                <a:solidFill>
                  <a:srgbClr val="000000"/>
                </a:solidFill>
                <a:latin typeface="DM Sans Bold"/>
                <a:ea typeface="DM Sans Bold"/>
                <a:cs typeface="DM Sans Bold"/>
                <a:sym typeface="DM Sans Bold"/>
              </a:rPr>
              <a:t>Project Check-in</a:t>
            </a:r>
          </a:p>
        </p:txBody>
      </p:sp>
      <p:sp>
        <p:nvSpPr>
          <p:cNvPr name="TextBox 18" id="18"/>
          <p:cNvSpPr txBox="true"/>
          <p:nvPr/>
        </p:nvSpPr>
        <p:spPr>
          <a:xfrm rot="0">
            <a:off x="4914102" y="6749491"/>
            <a:ext cx="8459795" cy="1682926"/>
          </a:xfrm>
          <a:prstGeom prst="rect">
            <a:avLst/>
          </a:prstGeom>
        </p:spPr>
        <p:txBody>
          <a:bodyPr anchor="t" rtlCol="false" tIns="0" lIns="0" bIns="0" rIns="0">
            <a:spAutoFit/>
          </a:bodyPr>
          <a:lstStyle/>
          <a:p>
            <a:pPr algn="ctr">
              <a:lnSpc>
                <a:spcPts val="4381"/>
              </a:lnSpc>
            </a:pPr>
            <a:r>
              <a:rPr lang="en-US" b="true" sz="4381" spc="-87">
                <a:solidFill>
                  <a:srgbClr val="000000"/>
                </a:solidFill>
                <a:latin typeface="DM Sans Bold"/>
                <a:ea typeface="DM Sans Bold"/>
                <a:cs typeface="DM Sans Bold"/>
                <a:sym typeface="DM Sans Bold"/>
              </a:rPr>
              <a:t>Presented by :</a:t>
            </a:r>
          </a:p>
          <a:p>
            <a:pPr algn="ctr">
              <a:lnSpc>
                <a:spcPts val="4381"/>
              </a:lnSpc>
            </a:pPr>
            <a:r>
              <a:rPr lang="en-US" b="true" sz="4381" spc="-87">
                <a:solidFill>
                  <a:srgbClr val="000000"/>
                </a:solidFill>
                <a:latin typeface="DM Sans Bold"/>
                <a:ea typeface="DM Sans Bold"/>
                <a:cs typeface="DM Sans Bold"/>
                <a:sym typeface="DM Sans Bold"/>
              </a:rPr>
              <a:t> Aditya Kumar </a:t>
            </a:r>
          </a:p>
          <a:p>
            <a:pPr algn="ctr">
              <a:lnSpc>
                <a:spcPts val="4381"/>
              </a:lnSpc>
            </a:pPr>
            <a:r>
              <a:rPr lang="en-US" b="true" sz="4381" spc="-87">
                <a:solidFill>
                  <a:srgbClr val="000000"/>
                </a:solidFill>
                <a:latin typeface="DM Sans Bold"/>
                <a:ea typeface="DM Sans Bold"/>
                <a:cs typeface="DM Sans Bold"/>
                <a:sym typeface="DM Sans Bold"/>
              </a:rPr>
              <a:t>Siddharth Verma</a:t>
            </a:r>
          </a:p>
        </p:txBody>
      </p:sp>
      <p:sp>
        <p:nvSpPr>
          <p:cNvPr name="Freeform 19" id="19"/>
          <p:cNvSpPr/>
          <p:nvPr/>
        </p:nvSpPr>
        <p:spPr>
          <a:xfrm flipH="false" flipV="false" rot="0">
            <a:off x="4737926" y="2576219"/>
            <a:ext cx="724985" cy="920616"/>
          </a:xfrm>
          <a:custGeom>
            <a:avLst/>
            <a:gdLst/>
            <a:ahLst/>
            <a:cxnLst/>
            <a:rect r="r" b="b" t="t" l="l"/>
            <a:pathLst>
              <a:path h="920616" w="724985">
                <a:moveTo>
                  <a:pt x="0" y="0"/>
                </a:moveTo>
                <a:lnTo>
                  <a:pt x="724985" y="0"/>
                </a:lnTo>
                <a:lnTo>
                  <a:pt x="724985" y="920616"/>
                </a:lnTo>
                <a:lnTo>
                  <a:pt x="0" y="92061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126126" y="247174"/>
            <a:ext cx="14680081" cy="10039826"/>
          </a:xfrm>
          <a:custGeom>
            <a:avLst/>
            <a:gdLst/>
            <a:ahLst/>
            <a:cxnLst/>
            <a:rect r="r" b="b" t="t" l="l"/>
            <a:pathLst>
              <a:path h="10039826" w="14680081">
                <a:moveTo>
                  <a:pt x="0" y="0"/>
                </a:moveTo>
                <a:lnTo>
                  <a:pt x="14680081" y="0"/>
                </a:lnTo>
                <a:lnTo>
                  <a:pt x="14680081" y="10039826"/>
                </a:lnTo>
                <a:lnTo>
                  <a:pt x="0" y="10039826"/>
                </a:lnTo>
                <a:lnTo>
                  <a:pt x="0" y="0"/>
                </a:lnTo>
                <a:close/>
              </a:path>
            </a:pathLst>
          </a:custGeom>
          <a:blipFill>
            <a:blip r:embed="rId2"/>
            <a:stretch>
              <a:fillRect l="0" t="0" r="0" b="0"/>
            </a:stretch>
          </a:blipFill>
        </p:spPr>
      </p:sp>
    </p:spTree>
  </p:cSld>
  <p:clrMapOvr>
    <a:masterClrMapping/>
  </p:clrMapOvr>
</p:sld>
</file>

<file path=ppt/slides/slide11.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393205" y="1519555"/>
            <a:ext cx="17501591" cy="7181215"/>
          </a:xfrm>
          <a:prstGeom prst="rect">
            <a:avLst/>
          </a:prstGeom>
        </p:spPr>
        <p:txBody>
          <a:bodyPr anchor="t" rtlCol="false" tIns="0" lIns="0" bIns="0" rIns="0">
            <a:spAutoFit/>
          </a:bodyPr>
          <a:lstStyle/>
          <a:p>
            <a:pPr algn="just" marL="734059" indent="-367030" lvl="1">
              <a:lnSpc>
                <a:spcPts val="4759"/>
              </a:lnSpc>
              <a:buAutoNum type="arabicPeriod" startAt="1"/>
            </a:pPr>
            <a:r>
              <a:rPr lang="en-US" sz="3399">
                <a:solidFill>
                  <a:srgbClr val="000000"/>
                </a:solidFill>
                <a:latin typeface="Canva Sans"/>
                <a:ea typeface="Canva Sans"/>
                <a:cs typeface="Canva Sans"/>
                <a:sym typeface="Canva Sans"/>
              </a:rPr>
              <a:t>Conversion Strategy: Implement a gradual conversion strategy to convert single rooms into double or triple rooms based on demand and feasibility. This can help optimize room occupancy and reduce energy consumption per student.</a:t>
            </a:r>
          </a:p>
          <a:p>
            <a:pPr algn="just" marL="734059" indent="-367030" lvl="1">
              <a:lnSpc>
                <a:spcPts val="4759"/>
              </a:lnSpc>
              <a:buAutoNum type="arabicPeriod" startAt="1"/>
            </a:pPr>
            <a:r>
              <a:rPr lang="en-US" sz="3399">
                <a:solidFill>
                  <a:srgbClr val="000000"/>
                </a:solidFill>
                <a:latin typeface="Canva Sans"/>
                <a:ea typeface="Canva Sans"/>
                <a:cs typeface="Canva Sans"/>
                <a:sym typeface="Canva Sans"/>
              </a:rPr>
              <a:t>Incentives for Shared Rooms: Provide incentives for students to opt for shared rooms, such as reduced room fees or priority in room selection. This can encourage students to share rooms, leading to better utilization of existing infrastructure.</a:t>
            </a:r>
          </a:p>
          <a:p>
            <a:pPr algn="just" marL="734059" indent="-367030" lvl="1">
              <a:lnSpc>
                <a:spcPts val="4759"/>
              </a:lnSpc>
              <a:buAutoNum type="arabicPeriod" startAt="1"/>
            </a:pPr>
            <a:r>
              <a:rPr lang="en-US" sz="3399">
                <a:solidFill>
                  <a:srgbClr val="000000"/>
                </a:solidFill>
                <a:latin typeface="Canva Sans"/>
                <a:ea typeface="Canva Sans"/>
                <a:cs typeface="Canva Sans"/>
                <a:sym typeface="Canva Sans"/>
              </a:rPr>
              <a:t>Use of Reflective Paint: Encourage the use of reflective paint on walls facing the sun to reduce heat absorption and improve cooling efficiency. The simulation shows that reflective paint can significantly reduce the heat transfer rate through walls, leading to better cooling efficiency.</a:t>
            </a:r>
          </a:p>
          <a:p>
            <a:pPr algn="just" marL="734059" indent="-367030" lvl="1">
              <a:lnSpc>
                <a:spcPts val="4759"/>
              </a:lnSpc>
              <a:buAutoNum type="arabicPeriod" startAt="1"/>
            </a:pPr>
            <a:r>
              <a:rPr lang="en-US" sz="3399">
                <a:solidFill>
                  <a:srgbClr val="000000"/>
                </a:solidFill>
                <a:latin typeface="Canva Sans"/>
                <a:ea typeface="Canva Sans"/>
                <a:cs typeface="Canva Sans"/>
                <a:sym typeface="Canva Sans"/>
              </a:rPr>
              <a:t>Increasing the solar panels at our campus for green and clean energy.</a:t>
            </a:r>
          </a:p>
        </p:txBody>
      </p:sp>
      <p:sp>
        <p:nvSpPr>
          <p:cNvPr name="TextBox 3" id="3"/>
          <p:cNvSpPr txBox="true"/>
          <p:nvPr/>
        </p:nvSpPr>
        <p:spPr>
          <a:xfrm rot="0">
            <a:off x="393205" y="93574"/>
            <a:ext cx="12524432" cy="935126"/>
          </a:xfrm>
          <a:prstGeom prst="rect">
            <a:avLst/>
          </a:prstGeom>
        </p:spPr>
        <p:txBody>
          <a:bodyPr anchor="t" rtlCol="false" tIns="0" lIns="0" bIns="0" rIns="0">
            <a:spAutoFit/>
          </a:bodyPr>
          <a:lstStyle/>
          <a:p>
            <a:pPr algn="l">
              <a:lnSpc>
                <a:spcPts val="7782"/>
              </a:lnSpc>
              <a:spcBef>
                <a:spcPct val="0"/>
              </a:spcBef>
            </a:pPr>
            <a:r>
              <a:rPr lang="en-US" b="true" sz="5559" u="sng">
                <a:solidFill>
                  <a:srgbClr val="000000"/>
                </a:solidFill>
                <a:latin typeface="Canva Sans Bold"/>
                <a:ea typeface="Canva Sans Bold"/>
                <a:cs typeface="Canva Sans Bold"/>
                <a:sym typeface="Canva Sans Bold"/>
              </a:rPr>
              <a:t>Policies to Save Energy</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844EEA">
                <a:alpha val="100000"/>
              </a:srgbClr>
            </a:gs>
            <a:gs pos="50000">
              <a:srgbClr val="5527F5">
                <a:alpha val="100000"/>
              </a:srgbClr>
            </a:gs>
            <a:gs pos="100000">
              <a:srgbClr val="041069">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grpSp>
        <p:nvGrpSpPr>
          <p:cNvPr name="Group 2" id="2"/>
          <p:cNvGrpSpPr/>
          <p:nvPr/>
        </p:nvGrpSpPr>
        <p:grpSpPr>
          <a:xfrm rot="0">
            <a:off x="-1995996" y="-2572817"/>
            <a:ext cx="11363572" cy="16310150"/>
            <a:chOff x="0" y="0"/>
            <a:chExt cx="15151429" cy="21746867"/>
          </a:xfrm>
        </p:grpSpPr>
        <p:sp>
          <p:nvSpPr>
            <p:cNvPr name="AutoShape 3" id="3"/>
            <p:cNvSpPr/>
            <p:nvPr/>
          </p:nvSpPr>
          <p:spPr>
            <a:xfrm>
              <a:off x="10347121" y="11374982"/>
              <a:ext cx="0" cy="6860845"/>
            </a:xfrm>
            <a:prstGeom prst="line">
              <a:avLst/>
            </a:prstGeom>
            <a:ln cap="flat" w="50800">
              <a:solidFill>
                <a:srgbClr val="FFFFFF"/>
              </a:solidFill>
              <a:prstDash val="solid"/>
              <a:headEnd type="none" len="sm" w="sm"/>
              <a:tailEnd type="none" len="sm" w="sm"/>
            </a:ln>
          </p:spPr>
        </p:sp>
        <p:sp>
          <p:nvSpPr>
            <p:cNvPr name="AutoShape 4" id="4"/>
            <p:cNvSpPr/>
            <p:nvPr/>
          </p:nvSpPr>
          <p:spPr>
            <a:xfrm>
              <a:off x="10397921" y="0"/>
              <a:ext cx="0" cy="6860845"/>
            </a:xfrm>
            <a:prstGeom prst="line">
              <a:avLst/>
            </a:prstGeom>
            <a:ln cap="flat" w="50800">
              <a:solidFill>
                <a:srgbClr val="FFFFFF"/>
              </a:solidFill>
              <a:prstDash val="solid"/>
              <a:headEnd type="none" len="sm" w="sm"/>
              <a:tailEnd type="none" len="sm" w="sm"/>
            </a:ln>
          </p:spPr>
        </p:sp>
        <p:sp>
          <p:nvSpPr>
            <p:cNvPr name="Freeform 5" id="5"/>
            <p:cNvSpPr/>
            <p:nvPr/>
          </p:nvSpPr>
          <p:spPr>
            <a:xfrm flipH="false" flipV="false" rot="0">
              <a:off x="0" y="10774067"/>
              <a:ext cx="13345297" cy="10972800"/>
            </a:xfrm>
            <a:custGeom>
              <a:avLst/>
              <a:gdLst/>
              <a:ahLst/>
              <a:cxnLst/>
              <a:rect r="r" b="b" t="t" l="l"/>
              <a:pathLst>
                <a:path h="10972800" w="13345297">
                  <a:moveTo>
                    <a:pt x="0" y="0"/>
                  </a:moveTo>
                  <a:lnTo>
                    <a:pt x="13345297" y="0"/>
                  </a:lnTo>
                  <a:lnTo>
                    <a:pt x="13345297" y="10972800"/>
                  </a:lnTo>
                  <a:lnTo>
                    <a:pt x="0" y="10972800"/>
                  </a:lnTo>
                  <a:lnTo>
                    <a:pt x="0" y="0"/>
                  </a:lnTo>
                  <a:close/>
                </a:path>
              </a:pathLst>
            </a:custGeom>
            <a:blipFill>
              <a:blip r:embed="rId2"/>
              <a:stretch>
                <a:fillRect l="0" t="0" r="0" b="0"/>
              </a:stretch>
            </a:blipFill>
          </p:spPr>
        </p:sp>
        <p:sp>
          <p:nvSpPr>
            <p:cNvPr name="TextBox 6" id="6"/>
            <p:cNvSpPr txBox="true"/>
            <p:nvPr/>
          </p:nvSpPr>
          <p:spPr>
            <a:xfrm rot="0">
              <a:off x="4820931" y="6997213"/>
              <a:ext cx="10330499" cy="4191351"/>
            </a:xfrm>
            <a:prstGeom prst="rect">
              <a:avLst/>
            </a:prstGeom>
          </p:spPr>
          <p:txBody>
            <a:bodyPr anchor="t" rtlCol="false" tIns="0" lIns="0" bIns="0" rIns="0">
              <a:spAutoFit/>
            </a:bodyPr>
            <a:lstStyle/>
            <a:p>
              <a:pPr algn="ctr" marL="0" indent="0" lvl="0">
                <a:lnSpc>
                  <a:spcPts val="26366"/>
                </a:lnSpc>
              </a:pPr>
              <a:r>
                <a:rPr lang="en-US" sz="18833">
                  <a:solidFill>
                    <a:srgbClr val="6866E1"/>
                  </a:solidFill>
                  <a:latin typeface="Computer Says No"/>
                  <a:ea typeface="Computer Says No"/>
                  <a:cs typeface="Computer Says No"/>
                  <a:sym typeface="Computer Says No"/>
                </a:rPr>
                <a:t>THANK YOU!</a:t>
              </a:r>
            </a:p>
          </p:txBody>
        </p:sp>
      </p:grpSp>
      <p:sp>
        <p:nvSpPr>
          <p:cNvPr name="Freeform 7" id="7"/>
          <p:cNvSpPr/>
          <p:nvPr/>
        </p:nvSpPr>
        <p:spPr>
          <a:xfrm flipH="false" flipV="false" rot="0">
            <a:off x="-1995996" y="7317810"/>
            <a:ext cx="6049393" cy="5290528"/>
          </a:xfrm>
          <a:custGeom>
            <a:avLst/>
            <a:gdLst/>
            <a:ahLst/>
            <a:cxnLst/>
            <a:rect r="r" b="b" t="t" l="l"/>
            <a:pathLst>
              <a:path h="5290528" w="6049393">
                <a:moveTo>
                  <a:pt x="0" y="0"/>
                </a:moveTo>
                <a:lnTo>
                  <a:pt x="6049392" y="0"/>
                </a:lnTo>
                <a:lnTo>
                  <a:pt x="6049392" y="5290527"/>
                </a:lnTo>
                <a:lnTo>
                  <a:pt x="0" y="5290527"/>
                </a:lnTo>
                <a:lnTo>
                  <a:pt x="0" y="0"/>
                </a:lnTo>
                <a:close/>
              </a:path>
            </a:pathLst>
          </a:custGeom>
          <a:blipFill>
            <a:blip r:embed="rId3"/>
            <a:stretch>
              <a:fillRect l="0" t="0" r="0" b="0"/>
            </a:stretch>
          </a:blipFill>
        </p:spPr>
      </p:sp>
      <p:sp>
        <p:nvSpPr>
          <p:cNvPr name="Freeform 8" id="8"/>
          <p:cNvSpPr/>
          <p:nvPr/>
        </p:nvSpPr>
        <p:spPr>
          <a:xfrm flipH="false" flipV="false" rot="0">
            <a:off x="14771515" y="-3149182"/>
            <a:ext cx="6049393" cy="5290528"/>
          </a:xfrm>
          <a:custGeom>
            <a:avLst/>
            <a:gdLst/>
            <a:ahLst/>
            <a:cxnLst/>
            <a:rect r="r" b="b" t="t" l="l"/>
            <a:pathLst>
              <a:path h="5290528" w="6049393">
                <a:moveTo>
                  <a:pt x="0" y="0"/>
                </a:moveTo>
                <a:lnTo>
                  <a:pt x="6049392" y="0"/>
                </a:lnTo>
                <a:lnTo>
                  <a:pt x="6049392" y="5290527"/>
                </a:lnTo>
                <a:lnTo>
                  <a:pt x="0" y="5290527"/>
                </a:lnTo>
                <a:lnTo>
                  <a:pt x="0" y="0"/>
                </a:lnTo>
                <a:close/>
              </a:path>
            </a:pathLst>
          </a:custGeom>
          <a:blipFill>
            <a:blip r:embed="rId3"/>
            <a:stretch>
              <a:fillRect l="0" t="0" r="0" b="0"/>
            </a:stretch>
          </a:blipFill>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028700" y="174623"/>
            <a:ext cx="8781164" cy="854077"/>
          </a:xfrm>
          <a:prstGeom prst="rect">
            <a:avLst/>
          </a:prstGeom>
        </p:spPr>
        <p:txBody>
          <a:bodyPr anchor="t" rtlCol="false" tIns="0" lIns="0" bIns="0" rIns="0">
            <a:spAutoFit/>
          </a:bodyPr>
          <a:lstStyle/>
          <a:p>
            <a:pPr algn="l">
              <a:lnSpc>
                <a:spcPts val="6999"/>
              </a:lnSpc>
            </a:pPr>
            <a:r>
              <a:rPr lang="en-US" b="true" sz="4999" spc="-409">
                <a:solidFill>
                  <a:srgbClr val="000000"/>
                </a:solidFill>
                <a:latin typeface="Canva Sans Bold"/>
                <a:ea typeface="Canva Sans Bold"/>
                <a:cs typeface="Canva Sans Bold"/>
                <a:sym typeface="Canva Sans Bold"/>
              </a:rPr>
              <a:t>More sunlight = more energy</a:t>
            </a:r>
          </a:p>
        </p:txBody>
      </p:sp>
      <p:sp>
        <p:nvSpPr>
          <p:cNvPr name="TextBox 3" id="3"/>
          <p:cNvSpPr txBox="true"/>
          <p:nvPr/>
        </p:nvSpPr>
        <p:spPr>
          <a:xfrm rot="0">
            <a:off x="1028700" y="1354127"/>
            <a:ext cx="14338967" cy="8098790"/>
          </a:xfrm>
          <a:prstGeom prst="rect">
            <a:avLst/>
          </a:prstGeom>
        </p:spPr>
        <p:txBody>
          <a:bodyPr anchor="t" rtlCol="false" tIns="0" lIns="0" bIns="0" rIns="0">
            <a:spAutoFit/>
          </a:bodyPr>
          <a:lstStyle/>
          <a:p>
            <a:pPr algn="l" marL="626107" indent="-313054" lvl="1">
              <a:lnSpc>
                <a:spcPts val="4059"/>
              </a:lnSpc>
              <a:buFont typeface="Arial"/>
              <a:buChar char="•"/>
            </a:pPr>
            <a:r>
              <a:rPr lang="en-US" sz="2899" spc="-237">
                <a:solidFill>
                  <a:srgbClr val="000000"/>
                </a:solidFill>
                <a:latin typeface="Canva Sans"/>
                <a:ea typeface="Canva Sans"/>
                <a:cs typeface="Canva Sans"/>
                <a:sym typeface="Canva Sans"/>
              </a:rPr>
              <a:t>Minimize shading. It may seem obvious, but if there's shade blocking the sun, your solar panel output will be low. You may need to cut back some trees to get the most out of your panels. </a:t>
            </a:r>
          </a:p>
          <a:p>
            <a:pPr algn="l">
              <a:lnSpc>
                <a:spcPts val="4059"/>
              </a:lnSpc>
            </a:pPr>
          </a:p>
          <a:p>
            <a:pPr algn="l" marL="626107" indent="-313054" lvl="1">
              <a:lnSpc>
                <a:spcPts val="4059"/>
              </a:lnSpc>
              <a:buFont typeface="Arial"/>
              <a:buChar char="•"/>
            </a:pPr>
            <a:r>
              <a:rPr lang="en-US" sz="2899" spc="-237">
                <a:solidFill>
                  <a:srgbClr val="000000"/>
                </a:solidFill>
                <a:latin typeface="Canva Sans"/>
                <a:ea typeface="Canva Sans"/>
                <a:cs typeface="Canva Sans"/>
                <a:sym typeface="Canva Sans"/>
              </a:rPr>
              <a:t>Orient your panels for maximum production. In general, </a:t>
            </a:r>
            <a:r>
              <a:rPr lang="en-US" sz="2899" spc="-237" u="sng">
                <a:solidFill>
                  <a:srgbClr val="000000"/>
                </a:solidFill>
                <a:latin typeface="Canva Sans"/>
                <a:ea typeface="Canva Sans"/>
                <a:cs typeface="Canva Sans"/>
                <a:sym typeface="Canva Sans"/>
                <a:hlinkClick r:id="rId2" tooltip="https://www.energysage.com/solar/solar-panel-performance-orientation-angle/"/>
              </a:rPr>
              <a:t>south-facing panels at a 30-degree angle</a:t>
            </a:r>
            <a:r>
              <a:rPr lang="en-US" sz="2899" spc="-237">
                <a:solidFill>
                  <a:srgbClr val="000000"/>
                </a:solidFill>
                <a:latin typeface="Canva Sans"/>
                <a:ea typeface="Canva Sans"/>
                <a:cs typeface="Canva Sans"/>
                <a:sym typeface="Canva Sans"/>
              </a:rPr>
              <a:t> will produce the most electricity. But east- and west-facing panels usually produce plenty of energy. The ideal angle for your panels depends on your latitude. Angles between 15-40 degrees are usually fine. </a:t>
            </a:r>
          </a:p>
          <a:p>
            <a:pPr algn="l" marL="993141" indent="-331047" lvl="2">
              <a:lnSpc>
                <a:spcPts val="3220"/>
              </a:lnSpc>
              <a:buFont typeface="Arial"/>
              <a:buChar char="⚬"/>
            </a:pPr>
            <a:r>
              <a:rPr lang="en-US" sz="2300" spc="-188">
                <a:solidFill>
                  <a:srgbClr val="000000"/>
                </a:solidFill>
                <a:latin typeface="Canva Sans"/>
                <a:ea typeface="Canva Sans"/>
                <a:cs typeface="Canva Sans"/>
                <a:sym typeface="Canva Sans"/>
              </a:rPr>
              <a:t>Southwest or southeast: 8% less efficient            West or east: 15% less efficient                  North: 30% less efficient</a:t>
            </a:r>
          </a:p>
          <a:p>
            <a:pPr algn="l">
              <a:lnSpc>
                <a:spcPts val="4059"/>
              </a:lnSpc>
            </a:pPr>
          </a:p>
          <a:p>
            <a:pPr algn="l">
              <a:lnSpc>
                <a:spcPts val="4059"/>
              </a:lnSpc>
            </a:pPr>
          </a:p>
          <a:p>
            <a:pPr algn="l" marL="626107" indent="-313054" lvl="1">
              <a:lnSpc>
                <a:spcPts val="4059"/>
              </a:lnSpc>
              <a:buFont typeface="Arial"/>
              <a:buChar char="•"/>
            </a:pPr>
            <a:r>
              <a:rPr lang="en-US" sz="2899" spc="-237">
                <a:solidFill>
                  <a:srgbClr val="000000"/>
                </a:solidFill>
                <a:latin typeface="Canva Sans"/>
                <a:ea typeface="Canva Sans"/>
                <a:cs typeface="Canva Sans"/>
                <a:sym typeface="Canva Sans"/>
              </a:rPr>
              <a:t>Maximize your solar panels' hours of sunlight. During the summer, your solar panels will produce more electricity than during the winter and some areas get more hours of sunlight than others. Roofs with a lot of sunlight hours have high </a:t>
            </a:r>
            <a:r>
              <a:rPr lang="en-US" sz="2899" spc="-237" u="sng">
                <a:solidFill>
                  <a:srgbClr val="000000"/>
                </a:solidFill>
                <a:latin typeface="Canva Sans"/>
                <a:ea typeface="Canva Sans"/>
                <a:cs typeface="Canva Sans"/>
                <a:sym typeface="Canva Sans"/>
                <a:hlinkClick r:id="rId3" tooltip="https://www.energysage.com/solar/solar-installers-calculate-solar-production-estimates/"/>
              </a:rPr>
              <a:t>production ratios</a:t>
            </a:r>
            <a:r>
              <a:rPr lang="en-US" sz="2899" spc="-237">
                <a:solidFill>
                  <a:srgbClr val="000000"/>
                </a:solidFill>
                <a:latin typeface="Canva Sans"/>
                <a:ea typeface="Canva Sans"/>
                <a:cs typeface="Canva Sans"/>
                <a:sym typeface="Canva Sans"/>
              </a:rPr>
              <a:t>, which means solar panels produce a lot of energy (in kWh) relative tooutput (in watts). </a:t>
            </a:r>
          </a:p>
          <a:p>
            <a:pPr algn="l">
              <a:lnSpc>
                <a:spcPts val="4059"/>
              </a:lnSpc>
            </a:pPr>
          </a:p>
          <a:p>
            <a:pPr algn="l" marL="626107" indent="-313054" lvl="1">
              <a:lnSpc>
                <a:spcPts val="4059"/>
              </a:lnSpc>
              <a:buFont typeface="Arial"/>
              <a:buChar char="•"/>
            </a:pPr>
            <a:r>
              <a:rPr lang="en-US" sz="2899" spc="-237">
                <a:solidFill>
                  <a:srgbClr val="000000"/>
                </a:solidFill>
                <a:latin typeface="Canva Sans"/>
                <a:ea typeface="Canva Sans"/>
                <a:cs typeface="Canva Sans"/>
                <a:sym typeface="Canva Sans"/>
              </a:rPr>
              <a:t>For a state like gujarat angle between 35 to 40 should be ideal as the altitude is not great. </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8700" y="1277917"/>
            <a:ext cx="7214816" cy="6238694"/>
          </a:xfrm>
          <a:custGeom>
            <a:avLst/>
            <a:gdLst/>
            <a:ahLst/>
            <a:cxnLst/>
            <a:rect r="r" b="b" t="t" l="l"/>
            <a:pathLst>
              <a:path h="6238694" w="7214816">
                <a:moveTo>
                  <a:pt x="0" y="0"/>
                </a:moveTo>
                <a:lnTo>
                  <a:pt x="7214816" y="0"/>
                </a:lnTo>
                <a:lnTo>
                  <a:pt x="7214816" y="6238694"/>
                </a:lnTo>
                <a:lnTo>
                  <a:pt x="0" y="6238694"/>
                </a:lnTo>
                <a:lnTo>
                  <a:pt x="0" y="0"/>
                </a:lnTo>
                <a:close/>
              </a:path>
            </a:pathLst>
          </a:custGeom>
          <a:blipFill>
            <a:blip r:embed="rId2"/>
            <a:stretch>
              <a:fillRect l="0" t="0" r="0" b="0"/>
            </a:stretch>
          </a:blipFill>
        </p:spPr>
      </p:sp>
      <p:sp>
        <p:nvSpPr>
          <p:cNvPr name="TextBox 3" id="3"/>
          <p:cNvSpPr txBox="true"/>
          <p:nvPr/>
        </p:nvSpPr>
        <p:spPr>
          <a:xfrm rot="0">
            <a:off x="1158716" y="7708678"/>
            <a:ext cx="7337361" cy="2462530"/>
          </a:xfrm>
          <a:prstGeom prst="rect">
            <a:avLst/>
          </a:prstGeom>
        </p:spPr>
        <p:txBody>
          <a:bodyPr anchor="t" rtlCol="false" tIns="0" lIns="0" bIns="0" rIns="0">
            <a:spAutoFit/>
          </a:bodyPr>
          <a:lstStyle/>
          <a:p>
            <a:pPr algn="l">
              <a:lnSpc>
                <a:spcPts val="3919"/>
              </a:lnSpc>
            </a:pPr>
            <a:r>
              <a:rPr lang="en-US" sz="2799" spc="-229">
                <a:solidFill>
                  <a:srgbClr val="000000"/>
                </a:solidFill>
                <a:latin typeface="Canva Sans"/>
                <a:ea typeface="Canva Sans"/>
                <a:cs typeface="Canva Sans"/>
                <a:sym typeface="Canva Sans"/>
              </a:rPr>
              <a:t>Gujarat is a solar energy-resource- rich state and receives solar radiation in the range of 5.5-6 kWh. m^2/day for more than 300 days of the year. That means Gujarat have a lot of potential when it comes to generating solar power.</a:t>
            </a:r>
          </a:p>
        </p:txBody>
      </p:sp>
      <p:sp>
        <p:nvSpPr>
          <p:cNvPr name="TextBox 4" id="4"/>
          <p:cNvSpPr txBox="true"/>
          <p:nvPr/>
        </p:nvSpPr>
        <p:spPr>
          <a:xfrm rot="0">
            <a:off x="1028700" y="174623"/>
            <a:ext cx="6274646" cy="854077"/>
          </a:xfrm>
          <a:prstGeom prst="rect">
            <a:avLst/>
          </a:prstGeom>
        </p:spPr>
        <p:txBody>
          <a:bodyPr anchor="t" rtlCol="false" tIns="0" lIns="0" bIns="0" rIns="0">
            <a:spAutoFit/>
          </a:bodyPr>
          <a:lstStyle/>
          <a:p>
            <a:pPr algn="l">
              <a:lnSpc>
                <a:spcPts val="6999"/>
              </a:lnSpc>
            </a:pPr>
            <a:r>
              <a:rPr lang="en-US" b="true" sz="4999" spc="-409">
                <a:solidFill>
                  <a:srgbClr val="000000"/>
                </a:solidFill>
                <a:latin typeface="Canva Sans Bold"/>
                <a:ea typeface="Canva Sans Bold"/>
                <a:cs typeface="Canva Sans Bold"/>
                <a:sym typeface="Canva Sans Bold"/>
              </a:rPr>
              <a:t>Solar irradiance in India</a:t>
            </a:r>
          </a:p>
        </p:txBody>
      </p:sp>
      <p:sp>
        <p:nvSpPr>
          <p:cNvPr name="TextBox 5" id="5"/>
          <p:cNvSpPr txBox="true"/>
          <p:nvPr/>
        </p:nvSpPr>
        <p:spPr>
          <a:xfrm rot="0">
            <a:off x="9144000" y="2756912"/>
            <a:ext cx="7847464" cy="6920230"/>
          </a:xfrm>
          <a:prstGeom prst="rect">
            <a:avLst/>
          </a:prstGeom>
        </p:spPr>
        <p:txBody>
          <a:bodyPr anchor="t" rtlCol="false" tIns="0" lIns="0" bIns="0" rIns="0">
            <a:spAutoFit/>
          </a:bodyPr>
          <a:lstStyle/>
          <a:p>
            <a:pPr algn="l">
              <a:lnSpc>
                <a:spcPts val="3919"/>
              </a:lnSpc>
            </a:pPr>
            <a:r>
              <a:rPr lang="en-US" sz="2799" spc="-229">
                <a:solidFill>
                  <a:srgbClr val="000000"/>
                </a:solidFill>
                <a:latin typeface="Canva Sans"/>
                <a:ea typeface="Canva Sans"/>
                <a:cs typeface="Canva Sans"/>
                <a:sym typeface="Canva Sans"/>
              </a:rPr>
              <a:t>Total Power Output = Total Area x Solar Irradiance x Conversion Efficiency</a:t>
            </a:r>
          </a:p>
          <a:p>
            <a:pPr algn="l">
              <a:lnSpc>
                <a:spcPts val="3919"/>
              </a:lnSpc>
            </a:pPr>
          </a:p>
          <a:p>
            <a:pPr algn="l">
              <a:lnSpc>
                <a:spcPts val="3919"/>
              </a:lnSpc>
            </a:pPr>
            <a:r>
              <a:rPr lang="en-US" sz="2799" spc="-229">
                <a:solidFill>
                  <a:srgbClr val="000000"/>
                </a:solidFill>
                <a:latin typeface="Canva Sans"/>
                <a:ea typeface="Canva Sans"/>
                <a:cs typeface="Canva Sans"/>
                <a:sym typeface="Canva Sans"/>
              </a:rPr>
              <a:t>We know the required Total Output Power is 1000 Watts (10 panels x 100 Watts), the Solar Irradiance for a surface perpendicular to the sun’s rays at sea level on a clear day is about 1000 Watt/m2 and the Conversion Efficiency is 18%. Plugging these number in the above equation we get:</a:t>
            </a:r>
          </a:p>
          <a:p>
            <a:pPr algn="l">
              <a:lnSpc>
                <a:spcPts val="3919"/>
              </a:lnSpc>
            </a:pPr>
          </a:p>
          <a:p>
            <a:pPr algn="l">
              <a:lnSpc>
                <a:spcPts val="3919"/>
              </a:lnSpc>
            </a:pPr>
            <a:r>
              <a:rPr lang="en-US" sz="2799" spc="-229">
                <a:solidFill>
                  <a:srgbClr val="000000"/>
                </a:solidFill>
                <a:latin typeface="Canva Sans"/>
                <a:ea typeface="Canva Sans"/>
                <a:cs typeface="Canva Sans"/>
                <a:sym typeface="Canva Sans"/>
              </a:rPr>
              <a:t>1000 Watts = Total Area x 1000 Watts/m2 x 0.18</a:t>
            </a:r>
          </a:p>
          <a:p>
            <a:pPr algn="l">
              <a:lnSpc>
                <a:spcPts val="3919"/>
              </a:lnSpc>
            </a:pPr>
            <a:r>
              <a:rPr lang="en-US" sz="2799" spc="-229">
                <a:solidFill>
                  <a:srgbClr val="000000"/>
                </a:solidFill>
                <a:latin typeface="Canva Sans"/>
                <a:ea typeface="Canva Sans"/>
                <a:cs typeface="Canva Sans"/>
                <a:sym typeface="Canva Sans"/>
              </a:rPr>
              <a:t>or</a:t>
            </a:r>
          </a:p>
          <a:p>
            <a:pPr algn="l">
              <a:lnSpc>
                <a:spcPts val="3919"/>
              </a:lnSpc>
            </a:pPr>
            <a:r>
              <a:rPr lang="en-US" sz="2799" spc="-229">
                <a:solidFill>
                  <a:srgbClr val="000000"/>
                </a:solidFill>
                <a:latin typeface="Canva Sans"/>
                <a:ea typeface="Canva Sans"/>
                <a:cs typeface="Canva Sans"/>
                <a:sym typeface="Canva Sans"/>
              </a:rPr>
              <a:t>Total Area = 1000/180 = 5.56 m2</a:t>
            </a:r>
          </a:p>
          <a:p>
            <a:pPr algn="l">
              <a:lnSpc>
                <a:spcPts val="3919"/>
              </a:lnSpc>
            </a:pPr>
          </a:p>
        </p:txBody>
      </p:sp>
      <p:sp>
        <p:nvSpPr>
          <p:cNvPr name="TextBox 6" id="6"/>
          <p:cNvSpPr txBox="true"/>
          <p:nvPr/>
        </p:nvSpPr>
        <p:spPr>
          <a:xfrm rot="0">
            <a:off x="9144000" y="971550"/>
            <a:ext cx="7847464" cy="976630"/>
          </a:xfrm>
          <a:prstGeom prst="rect">
            <a:avLst/>
          </a:prstGeom>
        </p:spPr>
        <p:txBody>
          <a:bodyPr anchor="t" rtlCol="false" tIns="0" lIns="0" bIns="0" rIns="0">
            <a:spAutoFit/>
          </a:bodyPr>
          <a:lstStyle/>
          <a:p>
            <a:pPr algn="l">
              <a:lnSpc>
                <a:spcPts val="3919"/>
              </a:lnSpc>
            </a:pPr>
            <a:r>
              <a:rPr lang="en-US" sz="2799" spc="-229">
                <a:solidFill>
                  <a:srgbClr val="000000"/>
                </a:solidFill>
                <a:latin typeface="Canva Sans"/>
                <a:ea typeface="Canva Sans"/>
                <a:cs typeface="Canva Sans"/>
                <a:sym typeface="Canva Sans"/>
              </a:rPr>
              <a:t>Most solar panels have cells that can convert 17-22% of the sunlight that hits them into usable solar energy. </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646123" y="1251636"/>
            <a:ext cx="8843888" cy="6295928"/>
          </a:xfrm>
          <a:custGeom>
            <a:avLst/>
            <a:gdLst/>
            <a:ahLst/>
            <a:cxnLst/>
            <a:rect r="r" b="b" t="t" l="l"/>
            <a:pathLst>
              <a:path h="6295928" w="8843888">
                <a:moveTo>
                  <a:pt x="0" y="0"/>
                </a:moveTo>
                <a:lnTo>
                  <a:pt x="8843887" y="0"/>
                </a:lnTo>
                <a:lnTo>
                  <a:pt x="8843887" y="6295927"/>
                </a:lnTo>
                <a:lnTo>
                  <a:pt x="0" y="6295927"/>
                </a:lnTo>
                <a:lnTo>
                  <a:pt x="0" y="0"/>
                </a:lnTo>
                <a:close/>
              </a:path>
            </a:pathLst>
          </a:custGeom>
          <a:blipFill>
            <a:blip r:embed="rId2"/>
            <a:stretch>
              <a:fillRect l="0" t="0" r="0" b="0"/>
            </a:stretch>
          </a:blipFill>
        </p:spPr>
      </p:sp>
      <p:graphicFrame>
        <p:nvGraphicFramePr>
          <p:cNvPr name="Table 3" id="3"/>
          <p:cNvGraphicFramePr>
            <a:graphicFrameLocks noGrp="true"/>
          </p:cNvGraphicFramePr>
          <p:nvPr/>
        </p:nvGraphicFramePr>
        <p:xfrm>
          <a:off x="10130465" y="6255176"/>
          <a:ext cx="7697777" cy="3181350"/>
        </p:xfrm>
        <a:graphic>
          <a:graphicData uri="http://schemas.openxmlformats.org/drawingml/2006/table">
            <a:tbl>
              <a:tblPr/>
              <a:tblGrid>
                <a:gridCol w="2808686"/>
                <a:gridCol w="1594185"/>
                <a:gridCol w="1572878"/>
                <a:gridCol w="1722028"/>
              </a:tblGrid>
              <a:tr h="795338">
                <a:tc>
                  <a:txBody>
                    <a:bodyPr anchor="t" rtlCol="false"/>
                    <a:lstStyle/>
                    <a:p>
                      <a:pPr algn="l">
                        <a:lnSpc>
                          <a:spcPts val="3219"/>
                        </a:lnSpc>
                        <a:defRPr/>
                      </a:pPr>
                      <a:r>
                        <a:rPr lang="en-US" sz="2299">
                          <a:solidFill>
                            <a:srgbClr val="000000"/>
                          </a:solidFill>
                          <a:latin typeface="Canva Sans"/>
                          <a:ea typeface="Canva Sans"/>
                          <a:cs typeface="Canva Sans"/>
                          <a:sym typeface="Canva Sans"/>
                        </a:rPr>
                        <a:t>Configuration</a:t>
                      </a:r>
                      <a:endParaRPr lang="en-US" sz="1100"/>
                    </a:p>
                  </a:txBody>
                  <a:tcPr marL="161925" marR="161925" marT="161925" marB="1619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3219"/>
                        </a:lnSpc>
                        <a:defRPr/>
                      </a:pPr>
                      <a:r>
                        <a:rPr lang="en-US" sz="2299">
                          <a:solidFill>
                            <a:srgbClr val="000000"/>
                          </a:solidFill>
                          <a:latin typeface="Canva Sans"/>
                          <a:ea typeface="Canva Sans"/>
                          <a:cs typeface="Canva Sans"/>
                          <a:sym typeface="Canva Sans"/>
                        </a:rPr>
                        <a:t>Width</a:t>
                      </a:r>
                      <a:endParaRPr lang="en-US" sz="1100"/>
                    </a:p>
                  </a:txBody>
                  <a:tcPr marL="161925" marR="161925" marT="161925" marB="1619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3219"/>
                        </a:lnSpc>
                        <a:defRPr/>
                      </a:pPr>
                      <a:r>
                        <a:rPr lang="en-US" sz="2299">
                          <a:solidFill>
                            <a:srgbClr val="000000"/>
                          </a:solidFill>
                          <a:latin typeface="Canva Sans"/>
                          <a:ea typeface="Canva Sans"/>
                          <a:cs typeface="Canva Sans"/>
                          <a:sym typeface="Canva Sans"/>
                        </a:rPr>
                        <a:t>Height</a:t>
                      </a:r>
                      <a:endParaRPr lang="en-US" sz="1100"/>
                    </a:p>
                  </a:txBody>
                  <a:tcPr marL="161925" marR="161925" marT="161925" marB="1619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3219"/>
                        </a:lnSpc>
                        <a:defRPr/>
                      </a:pPr>
                      <a:r>
                        <a:rPr lang="en-US" sz="2299">
                          <a:solidFill>
                            <a:srgbClr val="000000"/>
                          </a:solidFill>
                          <a:latin typeface="Canva Sans"/>
                          <a:ea typeface="Canva Sans"/>
                          <a:cs typeface="Canva Sans"/>
                          <a:sym typeface="Canva Sans"/>
                        </a:rPr>
                        <a:t>Depth</a:t>
                      </a:r>
                      <a:endParaRPr lang="en-US" sz="1100"/>
                    </a:p>
                  </a:txBody>
                  <a:tcPr marL="161925" marR="161925" marT="161925" marB="1619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795338">
                <a:tc>
                  <a:txBody>
                    <a:bodyPr anchor="t" rtlCol="false"/>
                    <a:lstStyle/>
                    <a:p>
                      <a:pPr algn="l">
                        <a:lnSpc>
                          <a:spcPts val="3219"/>
                        </a:lnSpc>
                        <a:defRPr/>
                      </a:pPr>
                      <a:r>
                        <a:rPr lang="en-US" sz="2299">
                          <a:solidFill>
                            <a:srgbClr val="000000"/>
                          </a:solidFill>
                          <a:latin typeface="Canva Sans"/>
                          <a:ea typeface="Canva Sans"/>
                          <a:cs typeface="Canva Sans"/>
                          <a:sym typeface="Canva Sans"/>
                        </a:rPr>
                        <a:t>60-cell</a:t>
                      </a:r>
                      <a:endParaRPr lang="en-US" sz="1100"/>
                    </a:p>
                  </a:txBody>
                  <a:tcPr marL="161925" marR="161925" marT="161925" marB="1619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3219"/>
                        </a:lnSpc>
                        <a:defRPr/>
                      </a:pPr>
                      <a:r>
                        <a:rPr lang="en-US" sz="2299">
                          <a:solidFill>
                            <a:srgbClr val="000000"/>
                          </a:solidFill>
                          <a:latin typeface="Canva Sans"/>
                          <a:ea typeface="Canva Sans"/>
                          <a:cs typeface="Canva Sans"/>
                          <a:sym typeface="Canva Sans"/>
                        </a:rPr>
                        <a:t>39″</a:t>
                      </a:r>
                      <a:endParaRPr lang="en-US" sz="1100"/>
                    </a:p>
                  </a:txBody>
                  <a:tcPr marL="161925" marR="161925" marT="161925" marB="1619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3219"/>
                        </a:lnSpc>
                        <a:defRPr/>
                      </a:pPr>
                      <a:r>
                        <a:rPr lang="en-US" sz="2299">
                          <a:solidFill>
                            <a:srgbClr val="000000"/>
                          </a:solidFill>
                          <a:latin typeface="Canva Sans"/>
                          <a:ea typeface="Canva Sans"/>
                          <a:cs typeface="Canva Sans"/>
                          <a:sym typeface="Canva Sans"/>
                        </a:rPr>
                        <a:t>66″</a:t>
                      </a:r>
                      <a:endParaRPr lang="en-US" sz="1100"/>
                    </a:p>
                  </a:txBody>
                  <a:tcPr marL="161925" marR="161925" marT="161925" marB="1619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3219"/>
                        </a:lnSpc>
                        <a:defRPr/>
                      </a:pPr>
                      <a:r>
                        <a:rPr lang="en-US" sz="2299">
                          <a:solidFill>
                            <a:srgbClr val="000000"/>
                          </a:solidFill>
                          <a:latin typeface="Canva Sans"/>
                          <a:ea typeface="Canva Sans"/>
                          <a:cs typeface="Canva Sans"/>
                          <a:sym typeface="Canva Sans"/>
                        </a:rPr>
                        <a:t>1.3 – 1.6″</a:t>
                      </a:r>
                      <a:endParaRPr lang="en-US" sz="1100"/>
                    </a:p>
                  </a:txBody>
                  <a:tcPr marL="161925" marR="161925" marT="161925" marB="1619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795338">
                <a:tc>
                  <a:txBody>
                    <a:bodyPr anchor="t" rtlCol="false"/>
                    <a:lstStyle/>
                    <a:p>
                      <a:pPr algn="l">
                        <a:lnSpc>
                          <a:spcPts val="3219"/>
                        </a:lnSpc>
                        <a:defRPr/>
                      </a:pPr>
                      <a:r>
                        <a:rPr lang="en-US" sz="2299">
                          <a:solidFill>
                            <a:srgbClr val="000000"/>
                          </a:solidFill>
                          <a:latin typeface="Canva Sans"/>
                          <a:ea typeface="Canva Sans"/>
                          <a:cs typeface="Canva Sans"/>
                          <a:sym typeface="Canva Sans"/>
                        </a:rPr>
                        <a:t>72-cell</a:t>
                      </a:r>
                      <a:endParaRPr lang="en-US" sz="1100"/>
                    </a:p>
                  </a:txBody>
                  <a:tcPr marL="161925" marR="161925" marT="161925" marB="1619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3219"/>
                        </a:lnSpc>
                        <a:defRPr/>
                      </a:pPr>
                      <a:r>
                        <a:rPr lang="en-US" sz="2299">
                          <a:solidFill>
                            <a:srgbClr val="000000"/>
                          </a:solidFill>
                          <a:latin typeface="Canva Sans"/>
                          <a:ea typeface="Canva Sans"/>
                          <a:cs typeface="Canva Sans"/>
                          <a:sym typeface="Canva Sans"/>
                        </a:rPr>
                        <a:t>36″</a:t>
                      </a:r>
                      <a:endParaRPr lang="en-US" sz="1100"/>
                    </a:p>
                  </a:txBody>
                  <a:tcPr marL="161925" marR="161925" marT="161925" marB="1619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3219"/>
                        </a:lnSpc>
                        <a:defRPr/>
                      </a:pPr>
                      <a:r>
                        <a:rPr lang="en-US" sz="2299">
                          <a:solidFill>
                            <a:srgbClr val="000000"/>
                          </a:solidFill>
                          <a:latin typeface="Canva Sans"/>
                          <a:ea typeface="Canva Sans"/>
                          <a:cs typeface="Canva Sans"/>
                          <a:sym typeface="Canva Sans"/>
                        </a:rPr>
                        <a:t>77″</a:t>
                      </a:r>
                      <a:endParaRPr lang="en-US" sz="1100"/>
                    </a:p>
                  </a:txBody>
                  <a:tcPr marL="161925" marR="161925" marT="161925" marB="1619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3219"/>
                        </a:lnSpc>
                        <a:defRPr/>
                      </a:pPr>
                      <a:r>
                        <a:rPr lang="en-US" sz="2299">
                          <a:solidFill>
                            <a:srgbClr val="000000"/>
                          </a:solidFill>
                          <a:latin typeface="Canva Sans"/>
                          <a:ea typeface="Canva Sans"/>
                          <a:cs typeface="Canva Sans"/>
                          <a:sym typeface="Canva Sans"/>
                        </a:rPr>
                        <a:t>1.3 – 1.6″</a:t>
                      </a:r>
                      <a:endParaRPr lang="en-US" sz="1100"/>
                    </a:p>
                  </a:txBody>
                  <a:tcPr marL="161925" marR="161925" marT="161925" marB="1619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795338">
                <a:tc>
                  <a:txBody>
                    <a:bodyPr anchor="t" rtlCol="false"/>
                    <a:lstStyle/>
                    <a:p>
                      <a:pPr algn="l">
                        <a:lnSpc>
                          <a:spcPts val="3219"/>
                        </a:lnSpc>
                        <a:defRPr/>
                      </a:pPr>
                      <a:r>
                        <a:rPr lang="en-US" sz="2299">
                          <a:solidFill>
                            <a:srgbClr val="000000"/>
                          </a:solidFill>
                          <a:latin typeface="Canva Sans"/>
                          <a:ea typeface="Canva Sans"/>
                          <a:cs typeface="Canva Sans"/>
                          <a:sym typeface="Canva Sans"/>
                        </a:rPr>
                        <a:t>96-cell</a:t>
                      </a:r>
                      <a:endParaRPr lang="en-US" sz="1100"/>
                    </a:p>
                  </a:txBody>
                  <a:tcPr marL="161925" marR="161925" marT="161925" marB="1619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3219"/>
                        </a:lnSpc>
                        <a:defRPr/>
                      </a:pPr>
                      <a:r>
                        <a:rPr lang="en-US" sz="2299">
                          <a:solidFill>
                            <a:srgbClr val="000000"/>
                          </a:solidFill>
                          <a:latin typeface="Canva Sans"/>
                          <a:ea typeface="Canva Sans"/>
                          <a:cs typeface="Canva Sans"/>
                          <a:sym typeface="Canva Sans"/>
                        </a:rPr>
                        <a:t>41.5″</a:t>
                      </a:r>
                      <a:endParaRPr lang="en-US" sz="1100"/>
                    </a:p>
                  </a:txBody>
                  <a:tcPr marL="161925" marR="161925" marT="161925" marB="1619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3219"/>
                        </a:lnSpc>
                        <a:defRPr/>
                      </a:pPr>
                      <a:r>
                        <a:rPr lang="en-US" sz="2299">
                          <a:solidFill>
                            <a:srgbClr val="000000"/>
                          </a:solidFill>
                          <a:latin typeface="Canva Sans"/>
                          <a:ea typeface="Canva Sans"/>
                          <a:cs typeface="Canva Sans"/>
                          <a:sym typeface="Canva Sans"/>
                        </a:rPr>
                        <a:t>62.6″</a:t>
                      </a:r>
                      <a:endParaRPr lang="en-US" sz="1100"/>
                    </a:p>
                  </a:txBody>
                  <a:tcPr marL="161925" marR="161925" marT="161925" marB="1619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3219"/>
                        </a:lnSpc>
                        <a:defRPr/>
                      </a:pPr>
                      <a:r>
                        <a:rPr lang="en-US" sz="2299">
                          <a:solidFill>
                            <a:srgbClr val="000000"/>
                          </a:solidFill>
                          <a:latin typeface="Canva Sans"/>
                          <a:ea typeface="Canva Sans"/>
                          <a:cs typeface="Canva Sans"/>
                          <a:sym typeface="Canva Sans"/>
                        </a:rPr>
                        <a:t>1.38″</a:t>
                      </a:r>
                      <a:endParaRPr lang="en-US" sz="1100"/>
                    </a:p>
                  </a:txBody>
                  <a:tcPr marL="161925" marR="161925" marT="161925" marB="1619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bl>
          </a:graphicData>
        </a:graphic>
      </p:graphicFrame>
      <p:sp>
        <p:nvSpPr>
          <p:cNvPr name="TextBox 4" id="4"/>
          <p:cNvSpPr txBox="true"/>
          <p:nvPr/>
        </p:nvSpPr>
        <p:spPr>
          <a:xfrm rot="0">
            <a:off x="1028700" y="174623"/>
            <a:ext cx="10524016" cy="854077"/>
          </a:xfrm>
          <a:prstGeom prst="rect">
            <a:avLst/>
          </a:prstGeom>
        </p:spPr>
        <p:txBody>
          <a:bodyPr anchor="t" rtlCol="false" tIns="0" lIns="0" bIns="0" rIns="0">
            <a:spAutoFit/>
          </a:bodyPr>
          <a:lstStyle/>
          <a:p>
            <a:pPr algn="l">
              <a:lnSpc>
                <a:spcPts val="6999"/>
              </a:lnSpc>
            </a:pPr>
            <a:r>
              <a:rPr lang="en-US" b="true" sz="4999" spc="-409">
                <a:solidFill>
                  <a:srgbClr val="000000"/>
                </a:solidFill>
                <a:latin typeface="DM Sans Bold"/>
                <a:ea typeface="DM Sans Bold"/>
                <a:cs typeface="DM Sans Bold"/>
                <a:sym typeface="DM Sans Bold"/>
              </a:rPr>
              <a:t>Different variant of Solar panels in India</a:t>
            </a:r>
          </a:p>
        </p:txBody>
      </p:sp>
      <p:sp>
        <p:nvSpPr>
          <p:cNvPr name="TextBox 5" id="5"/>
          <p:cNvSpPr txBox="true"/>
          <p:nvPr/>
        </p:nvSpPr>
        <p:spPr>
          <a:xfrm rot="0">
            <a:off x="10130465" y="1194486"/>
            <a:ext cx="6687418" cy="4656859"/>
          </a:xfrm>
          <a:prstGeom prst="rect">
            <a:avLst/>
          </a:prstGeom>
        </p:spPr>
        <p:txBody>
          <a:bodyPr anchor="t" rtlCol="false" tIns="0" lIns="0" bIns="0" rIns="0">
            <a:spAutoFit/>
          </a:bodyPr>
          <a:lstStyle/>
          <a:p>
            <a:pPr algn="l">
              <a:lnSpc>
                <a:spcPts val="3722"/>
              </a:lnSpc>
              <a:spcBef>
                <a:spcPct val="0"/>
              </a:spcBef>
            </a:pPr>
            <a:r>
              <a:rPr lang="en-US" sz="2659">
                <a:solidFill>
                  <a:srgbClr val="000000"/>
                </a:solidFill>
                <a:latin typeface="Canva Sans"/>
                <a:ea typeface="Canva Sans"/>
                <a:cs typeface="Canva Sans"/>
                <a:sym typeface="Canva Sans"/>
              </a:rPr>
              <a:t>An individual solar cell is a 6” x 6” square. 60-cell panels are laid out in a 6×10 grid. 72-cell panels are laid out in a 6×12 grid, making them about a foot taller.</a:t>
            </a:r>
          </a:p>
          <a:p>
            <a:pPr algn="l">
              <a:lnSpc>
                <a:spcPts val="3722"/>
              </a:lnSpc>
              <a:spcBef>
                <a:spcPct val="0"/>
              </a:spcBef>
            </a:pPr>
          </a:p>
          <a:p>
            <a:pPr algn="l" marL="574099" indent="-287049" lvl="1">
              <a:lnSpc>
                <a:spcPts val="3722"/>
              </a:lnSpc>
              <a:buFont typeface="Arial"/>
              <a:buChar char="•"/>
            </a:pPr>
            <a:r>
              <a:rPr lang="en-US" sz="2659">
                <a:solidFill>
                  <a:srgbClr val="000000"/>
                </a:solidFill>
                <a:latin typeface="Canva Sans"/>
                <a:ea typeface="Canva Sans"/>
                <a:cs typeface="Canva Sans"/>
                <a:sym typeface="Canva Sans"/>
              </a:rPr>
              <a:t>60-cell panels: 39″ x 66″ (3.25 feet x 5.5 feet)</a:t>
            </a:r>
          </a:p>
          <a:p>
            <a:pPr algn="l" marL="574099" indent="-287049" lvl="1">
              <a:lnSpc>
                <a:spcPts val="3722"/>
              </a:lnSpc>
              <a:buFont typeface="Arial"/>
              <a:buChar char="•"/>
            </a:pPr>
            <a:r>
              <a:rPr lang="en-US" sz="2659">
                <a:solidFill>
                  <a:srgbClr val="000000"/>
                </a:solidFill>
                <a:latin typeface="Canva Sans"/>
                <a:ea typeface="Canva Sans"/>
                <a:cs typeface="Canva Sans"/>
                <a:sym typeface="Canva Sans"/>
              </a:rPr>
              <a:t>72-cell panels: 39″ x 77″ (3.25 feet x 6.42 feet)</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210958" y="5579982"/>
            <a:ext cx="11062611" cy="7356636"/>
          </a:xfrm>
          <a:custGeom>
            <a:avLst/>
            <a:gdLst/>
            <a:ahLst/>
            <a:cxnLst/>
            <a:rect r="r" b="b" t="t" l="l"/>
            <a:pathLst>
              <a:path h="7356636" w="11062611">
                <a:moveTo>
                  <a:pt x="0" y="0"/>
                </a:moveTo>
                <a:lnTo>
                  <a:pt x="11062611" y="0"/>
                </a:lnTo>
                <a:lnTo>
                  <a:pt x="11062611" y="7356636"/>
                </a:lnTo>
                <a:lnTo>
                  <a:pt x="0" y="7356636"/>
                </a:lnTo>
                <a:lnTo>
                  <a:pt x="0" y="0"/>
                </a:lnTo>
                <a:close/>
              </a:path>
            </a:pathLst>
          </a:custGeom>
          <a:blipFill>
            <a:blip r:embed="rId2"/>
            <a:stretch>
              <a:fillRect l="0" t="0" r="0" b="0"/>
            </a:stretch>
          </a:blipFill>
        </p:spPr>
      </p:sp>
      <p:sp>
        <p:nvSpPr>
          <p:cNvPr name="Freeform 3" id="3"/>
          <p:cNvSpPr/>
          <p:nvPr/>
        </p:nvSpPr>
        <p:spPr>
          <a:xfrm flipH="false" flipV="false" rot="0">
            <a:off x="1142847" y="381152"/>
            <a:ext cx="11130723" cy="3233423"/>
          </a:xfrm>
          <a:custGeom>
            <a:avLst/>
            <a:gdLst/>
            <a:ahLst/>
            <a:cxnLst/>
            <a:rect r="r" b="b" t="t" l="l"/>
            <a:pathLst>
              <a:path h="3233423" w="11130723">
                <a:moveTo>
                  <a:pt x="0" y="0"/>
                </a:moveTo>
                <a:lnTo>
                  <a:pt x="11130722" y="0"/>
                </a:lnTo>
                <a:lnTo>
                  <a:pt x="11130722" y="3233422"/>
                </a:lnTo>
                <a:lnTo>
                  <a:pt x="0" y="3233422"/>
                </a:lnTo>
                <a:lnTo>
                  <a:pt x="0" y="0"/>
                </a:lnTo>
                <a:close/>
              </a:path>
            </a:pathLst>
          </a:custGeom>
          <a:blipFill>
            <a:blip r:embed="rId3"/>
            <a:stretch>
              <a:fillRect l="0" t="0" r="0" b="0"/>
            </a:stretch>
          </a:blipFill>
        </p:spPr>
      </p:sp>
    </p:spTree>
  </p:cSld>
  <p:clrMapOvr>
    <a:masterClrMapping/>
  </p:clrMapOvr>
</p:sld>
</file>

<file path=ppt/slides/slide17.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aphicFrame>
        <p:nvGraphicFramePr>
          <p:cNvPr name="Table 2" id="2"/>
          <p:cNvGraphicFramePr>
            <a:graphicFrameLocks noGrp="true"/>
          </p:cNvGraphicFramePr>
          <p:nvPr/>
        </p:nvGraphicFramePr>
        <p:xfrm>
          <a:off x="1554354" y="1849811"/>
          <a:ext cx="15540616" cy="7557512"/>
        </p:xfrm>
        <a:graphic>
          <a:graphicData uri="http://schemas.openxmlformats.org/drawingml/2006/table">
            <a:tbl>
              <a:tblPr/>
              <a:tblGrid>
                <a:gridCol w="2590103"/>
                <a:gridCol w="2590103"/>
                <a:gridCol w="2590103"/>
                <a:gridCol w="2590103"/>
                <a:gridCol w="2590103"/>
                <a:gridCol w="2590103"/>
              </a:tblGrid>
              <a:tr h="1504496">
                <a:tc>
                  <a:txBody>
                    <a:bodyPr anchor="t" rtlCol="false"/>
                    <a:lstStyle/>
                    <a:p>
                      <a:pPr algn="l">
                        <a:lnSpc>
                          <a:spcPts val="3499"/>
                        </a:lnSpc>
                        <a:defRPr/>
                      </a:pPr>
                      <a:r>
                        <a:rPr lang="en-US" sz="2499" b="true">
                          <a:solidFill>
                            <a:srgbClr val="000000"/>
                          </a:solidFill>
                          <a:latin typeface="DM Sans Bold"/>
                          <a:ea typeface="DM Sans Bold"/>
                          <a:cs typeface="DM Sans Bold"/>
                          <a:sym typeface="DM Sans Bold"/>
                        </a:rPr>
                        <a:t>Brand</a:t>
                      </a:r>
                      <a:endParaRPr lang="en-US" sz="1100"/>
                    </a:p>
                  </a:txBody>
                  <a:tcPr marL="104775" marR="104775" marT="104775" marB="1047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3499"/>
                        </a:lnSpc>
                        <a:defRPr/>
                      </a:pPr>
                      <a:r>
                        <a:rPr lang="en-US" sz="2499" b="true">
                          <a:solidFill>
                            <a:srgbClr val="000000"/>
                          </a:solidFill>
                          <a:latin typeface="DM Sans Bold"/>
                          <a:ea typeface="DM Sans Bold"/>
                          <a:cs typeface="DM Sans Bold"/>
                          <a:sym typeface="DM Sans Bold"/>
                        </a:rPr>
                        <a:t>Wattage</a:t>
                      </a:r>
                      <a:endParaRPr lang="en-US" sz="1100"/>
                    </a:p>
                  </a:txBody>
                  <a:tcPr marL="104775" marR="104775" marT="104775" marB="1047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3499"/>
                        </a:lnSpc>
                        <a:defRPr/>
                      </a:pPr>
                      <a:r>
                        <a:rPr lang="en-US" sz="2499" b="true">
                          <a:solidFill>
                            <a:srgbClr val="000000"/>
                          </a:solidFill>
                          <a:latin typeface="DM Sans Bold"/>
                          <a:ea typeface="DM Sans Bold"/>
                          <a:cs typeface="DM Sans Bold"/>
                          <a:sym typeface="DM Sans Bold"/>
                        </a:rPr>
                        <a:t>Efficiency</a:t>
                      </a:r>
                      <a:endParaRPr lang="en-US" sz="1100"/>
                    </a:p>
                  </a:txBody>
                  <a:tcPr marL="104775" marR="104775" marT="104775" marB="1047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3499"/>
                        </a:lnSpc>
                        <a:defRPr/>
                      </a:pPr>
                      <a:r>
                        <a:rPr lang="en-US" sz="2499" b="true">
                          <a:solidFill>
                            <a:srgbClr val="000000"/>
                          </a:solidFill>
                          <a:latin typeface="DM Sans Bold"/>
                          <a:ea typeface="DM Sans Bold"/>
                          <a:cs typeface="DM Sans Bold"/>
                          <a:sym typeface="DM Sans Bold"/>
                        </a:rPr>
                        <a:t>Size</a:t>
                      </a:r>
                      <a:endParaRPr lang="en-US" sz="1100"/>
                    </a:p>
                  </a:txBody>
                  <a:tcPr marL="104775" marR="104775" marT="104775" marB="1047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3499"/>
                        </a:lnSpc>
                        <a:defRPr/>
                      </a:pPr>
                      <a:r>
                        <a:rPr lang="en-US" sz="2499" b="true">
                          <a:solidFill>
                            <a:srgbClr val="000000"/>
                          </a:solidFill>
                          <a:latin typeface="DM Sans Bold"/>
                          <a:ea typeface="DM Sans Bold"/>
                          <a:cs typeface="DM Sans Bold"/>
                          <a:sym typeface="DM Sans Bold"/>
                        </a:rPr>
                        <a:t>Wattage Per Square Foot</a:t>
                      </a:r>
                      <a:endParaRPr lang="en-US" sz="1100"/>
                    </a:p>
                  </a:txBody>
                  <a:tcPr marL="104775" marR="104775" marT="104775" marB="1047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3499"/>
                        </a:lnSpc>
                        <a:defRPr/>
                      </a:pPr>
                      <a:r>
                        <a:rPr lang="en-US" sz="2499" b="true">
                          <a:solidFill>
                            <a:srgbClr val="000000"/>
                          </a:solidFill>
                          <a:latin typeface="DM Sans Bold"/>
                          <a:ea typeface="DM Sans Bold"/>
                          <a:cs typeface="DM Sans Bold"/>
                          <a:sym typeface="DM Sans Bold"/>
                        </a:rPr>
                        <a:t>Solar Panel Model</a:t>
                      </a:r>
                      <a:endParaRPr lang="en-US" sz="1100"/>
                    </a:p>
                  </a:txBody>
                  <a:tcPr marL="104775" marR="104775" marT="104775" marB="1047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1128372">
                <a:tc>
                  <a:txBody>
                    <a:bodyPr anchor="t" rtlCol="false"/>
                    <a:lstStyle/>
                    <a:p>
                      <a:pPr algn="l">
                        <a:lnSpc>
                          <a:spcPts val="3499"/>
                        </a:lnSpc>
                        <a:defRPr/>
                      </a:pPr>
                      <a:r>
                        <a:rPr lang="en-US" sz="2499" b="true">
                          <a:solidFill>
                            <a:srgbClr val="000000"/>
                          </a:solidFill>
                          <a:latin typeface="DM Sans Bold"/>
                          <a:ea typeface="DM Sans Bold"/>
                          <a:cs typeface="DM Sans Bold"/>
                          <a:sym typeface="DM Sans Bold"/>
                        </a:rPr>
                        <a:t>SunPower</a:t>
                      </a:r>
                      <a:endParaRPr lang="en-US" sz="1100"/>
                    </a:p>
                  </a:txBody>
                  <a:tcPr marL="104775" marR="104775" marT="104775" marB="1047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3499"/>
                        </a:lnSpc>
                        <a:defRPr/>
                      </a:pPr>
                      <a:r>
                        <a:rPr lang="en-US" sz="2499" b="true">
                          <a:solidFill>
                            <a:srgbClr val="000000"/>
                          </a:solidFill>
                          <a:latin typeface="DM Sans Bold"/>
                          <a:ea typeface="DM Sans Bold"/>
                          <a:cs typeface="DM Sans Bold"/>
                          <a:sym typeface="DM Sans Bold"/>
                        </a:rPr>
                        <a:t>440 W</a:t>
                      </a:r>
                      <a:endParaRPr lang="en-US" sz="1100"/>
                    </a:p>
                  </a:txBody>
                  <a:tcPr marL="104775" marR="104775" marT="104775" marB="1047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3499"/>
                        </a:lnSpc>
                        <a:defRPr/>
                      </a:pPr>
                      <a:r>
                        <a:rPr lang="en-US" sz="2499" b="true">
                          <a:solidFill>
                            <a:srgbClr val="000000"/>
                          </a:solidFill>
                          <a:latin typeface="DM Sans Bold"/>
                          <a:ea typeface="DM Sans Bold"/>
                          <a:cs typeface="DM Sans Bold"/>
                          <a:sym typeface="DM Sans Bold"/>
                        </a:rPr>
                        <a:t>22.8%</a:t>
                      </a:r>
                      <a:endParaRPr lang="en-US" sz="1100"/>
                    </a:p>
                  </a:txBody>
                  <a:tcPr marL="104775" marR="104775" marT="104775" marB="1047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3499"/>
                        </a:lnSpc>
                        <a:defRPr/>
                      </a:pPr>
                      <a:r>
                        <a:rPr lang="en-US" sz="2499" b="true">
                          <a:solidFill>
                            <a:srgbClr val="000000"/>
                          </a:solidFill>
                          <a:latin typeface="DM Sans Bold"/>
                          <a:ea typeface="DM Sans Bold"/>
                          <a:cs typeface="DM Sans Bold"/>
                          <a:sym typeface="DM Sans Bold"/>
                        </a:rPr>
                        <a:t>6.1 X 3.4 ft</a:t>
                      </a:r>
                      <a:endParaRPr lang="en-US" sz="1100"/>
                    </a:p>
                  </a:txBody>
                  <a:tcPr marL="104775" marR="104775" marT="104775" marB="1047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3499"/>
                        </a:lnSpc>
                        <a:defRPr/>
                      </a:pPr>
                      <a:r>
                        <a:rPr lang="en-US" sz="2499" b="true">
                          <a:solidFill>
                            <a:srgbClr val="000000"/>
                          </a:solidFill>
                          <a:latin typeface="DM Sans Bold"/>
                          <a:ea typeface="DM Sans Bold"/>
                          <a:cs typeface="DM Sans Bold"/>
                          <a:sym typeface="DM Sans Bold"/>
                        </a:rPr>
                        <a:t>21.2</a:t>
                      </a:r>
                      <a:endParaRPr lang="en-US" sz="1100"/>
                    </a:p>
                  </a:txBody>
                  <a:tcPr marL="104775" marR="104775" marT="104775" marB="1047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3499"/>
                        </a:lnSpc>
                        <a:defRPr/>
                      </a:pPr>
                      <a:r>
                        <a:rPr lang="en-US" sz="2499" b="true">
                          <a:solidFill>
                            <a:srgbClr val="000000"/>
                          </a:solidFill>
                          <a:latin typeface="DM Sans Bold"/>
                          <a:ea typeface="DM Sans Bold"/>
                          <a:cs typeface="DM Sans Bold"/>
                          <a:sym typeface="DM Sans Bold"/>
                        </a:rPr>
                        <a:t>SPR-M440-H</a:t>
                      </a:r>
                      <a:endParaRPr lang="en-US" sz="1100"/>
                    </a:p>
                  </a:txBody>
                  <a:tcPr marL="104775" marR="104775" marT="104775" marB="1047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1504496">
                <a:tc>
                  <a:txBody>
                    <a:bodyPr anchor="t" rtlCol="false"/>
                    <a:lstStyle/>
                    <a:p>
                      <a:pPr algn="l">
                        <a:lnSpc>
                          <a:spcPts val="3499"/>
                        </a:lnSpc>
                        <a:defRPr/>
                      </a:pPr>
                      <a:r>
                        <a:rPr lang="en-US" sz="2499" b="true">
                          <a:solidFill>
                            <a:srgbClr val="000000"/>
                          </a:solidFill>
                          <a:latin typeface="DM Sans Bold"/>
                          <a:ea typeface="DM Sans Bold"/>
                          <a:cs typeface="DM Sans Bold"/>
                          <a:sym typeface="DM Sans Bold"/>
                        </a:rPr>
                        <a:t>Q CELLS</a:t>
                      </a:r>
                      <a:endParaRPr lang="en-US" sz="1100"/>
                    </a:p>
                  </a:txBody>
                  <a:tcPr marL="104775" marR="104775" marT="104775" marB="1047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3499"/>
                        </a:lnSpc>
                        <a:defRPr/>
                      </a:pPr>
                      <a:r>
                        <a:rPr lang="en-US" sz="2499" b="true">
                          <a:solidFill>
                            <a:srgbClr val="000000"/>
                          </a:solidFill>
                          <a:latin typeface="DM Sans Bold"/>
                          <a:ea typeface="DM Sans Bold"/>
                          <a:cs typeface="DM Sans Bold"/>
                          <a:sym typeface="DM Sans Bold"/>
                        </a:rPr>
                        <a:t>400 W</a:t>
                      </a:r>
                      <a:endParaRPr lang="en-US" sz="1100"/>
                    </a:p>
                  </a:txBody>
                  <a:tcPr marL="104775" marR="104775" marT="104775" marB="1047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3499"/>
                        </a:lnSpc>
                        <a:defRPr/>
                      </a:pPr>
                      <a:r>
                        <a:rPr lang="en-US" sz="2499" b="true">
                          <a:solidFill>
                            <a:srgbClr val="000000"/>
                          </a:solidFill>
                          <a:latin typeface="DM Sans Bold"/>
                          <a:ea typeface="DM Sans Bold"/>
                          <a:cs typeface="DM Sans Bold"/>
                          <a:sym typeface="DM Sans Bold"/>
                        </a:rPr>
                        <a:t>22.5%</a:t>
                      </a:r>
                      <a:endParaRPr lang="en-US" sz="1100"/>
                    </a:p>
                  </a:txBody>
                  <a:tcPr marL="104775" marR="104775" marT="104775" marB="1047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3499"/>
                        </a:lnSpc>
                        <a:defRPr/>
                      </a:pPr>
                      <a:r>
                        <a:rPr lang="en-US" sz="2499" b="true">
                          <a:solidFill>
                            <a:srgbClr val="000000"/>
                          </a:solidFill>
                          <a:latin typeface="DM Sans Bold"/>
                          <a:ea typeface="DM Sans Bold"/>
                          <a:cs typeface="DM Sans Bold"/>
                          <a:sym typeface="DM Sans Bold"/>
                        </a:rPr>
                        <a:t>5.6 x 3.7 ft</a:t>
                      </a:r>
                      <a:endParaRPr lang="en-US" sz="1100"/>
                    </a:p>
                  </a:txBody>
                  <a:tcPr marL="104775" marR="104775" marT="104775" marB="1047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3499"/>
                        </a:lnSpc>
                        <a:defRPr/>
                      </a:pPr>
                      <a:r>
                        <a:rPr lang="en-US" sz="2499" b="true">
                          <a:solidFill>
                            <a:srgbClr val="000000"/>
                          </a:solidFill>
                          <a:latin typeface="DM Sans Bold"/>
                          <a:ea typeface="DM Sans Bold"/>
                          <a:cs typeface="DM Sans Bold"/>
                          <a:sym typeface="DM Sans Bold"/>
                        </a:rPr>
                        <a:t>20.9</a:t>
                      </a:r>
                      <a:endParaRPr lang="en-US" sz="1100"/>
                    </a:p>
                  </a:txBody>
                  <a:tcPr marL="104775" marR="104775" marT="104775" marB="1047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3499"/>
                        </a:lnSpc>
                        <a:defRPr/>
                      </a:pPr>
                      <a:r>
                        <a:rPr lang="en-US" sz="2499" b="true">
                          <a:solidFill>
                            <a:srgbClr val="000000"/>
                          </a:solidFill>
                          <a:latin typeface="DM Sans Bold"/>
                          <a:ea typeface="DM Sans Bold"/>
                          <a:cs typeface="DM Sans Bold"/>
                          <a:sym typeface="DM Sans Bold"/>
                        </a:rPr>
                        <a:t>Q.TRON BLK M-G2+ 440W</a:t>
                      </a:r>
                      <a:endParaRPr lang="en-US" sz="1100"/>
                    </a:p>
                  </a:txBody>
                  <a:tcPr marL="104775" marR="104775" marT="104775" marB="1047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1145888">
                <a:tc>
                  <a:txBody>
                    <a:bodyPr anchor="t" rtlCol="false"/>
                    <a:lstStyle/>
                    <a:p>
                      <a:pPr algn="l">
                        <a:lnSpc>
                          <a:spcPts val="3499"/>
                        </a:lnSpc>
                        <a:defRPr/>
                      </a:pPr>
                      <a:r>
                        <a:rPr lang="en-US" sz="2499" b="true">
                          <a:solidFill>
                            <a:srgbClr val="000000"/>
                          </a:solidFill>
                          <a:latin typeface="DM Sans Bold"/>
                          <a:ea typeface="DM Sans Bold"/>
                          <a:cs typeface="DM Sans Bold"/>
                          <a:sym typeface="DM Sans Bold"/>
                        </a:rPr>
                        <a:t>REC Group</a:t>
                      </a:r>
                      <a:endParaRPr lang="en-US" sz="1100"/>
                    </a:p>
                  </a:txBody>
                  <a:tcPr marL="104775" marR="104775" marT="104775" marB="1047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3499"/>
                        </a:lnSpc>
                        <a:defRPr/>
                      </a:pPr>
                      <a:r>
                        <a:rPr lang="en-US" sz="2499" b="true">
                          <a:solidFill>
                            <a:srgbClr val="000000"/>
                          </a:solidFill>
                          <a:latin typeface="DM Sans Bold"/>
                          <a:ea typeface="DM Sans Bold"/>
                          <a:cs typeface="DM Sans Bold"/>
                          <a:sym typeface="DM Sans Bold"/>
                        </a:rPr>
                        <a:t>430 W</a:t>
                      </a:r>
                      <a:endParaRPr lang="en-US" sz="1100"/>
                    </a:p>
                  </a:txBody>
                  <a:tcPr marL="104775" marR="104775" marT="104775" marB="1047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3499"/>
                        </a:lnSpc>
                        <a:defRPr/>
                      </a:pPr>
                      <a:r>
                        <a:rPr lang="en-US" sz="2499" b="true">
                          <a:solidFill>
                            <a:srgbClr val="000000"/>
                          </a:solidFill>
                          <a:latin typeface="DM Sans Bold"/>
                          <a:ea typeface="DM Sans Bold"/>
                          <a:cs typeface="DM Sans Bold"/>
                          <a:sym typeface="DM Sans Bold"/>
                        </a:rPr>
                        <a:t>22.3%</a:t>
                      </a:r>
                      <a:endParaRPr lang="en-US" sz="1100"/>
                    </a:p>
                  </a:txBody>
                  <a:tcPr marL="104775" marR="104775" marT="104775" marB="1047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3499"/>
                        </a:lnSpc>
                        <a:defRPr/>
                      </a:pPr>
                      <a:r>
                        <a:rPr lang="en-US" sz="2499" b="true">
                          <a:solidFill>
                            <a:srgbClr val="000000"/>
                          </a:solidFill>
                          <a:latin typeface="DM Sans Bold"/>
                          <a:ea typeface="DM Sans Bold"/>
                          <a:cs typeface="DM Sans Bold"/>
                          <a:sym typeface="DM Sans Bold"/>
                        </a:rPr>
                        <a:t>5.7 x 3.7 ft</a:t>
                      </a:r>
                      <a:endParaRPr lang="en-US" sz="1100"/>
                    </a:p>
                  </a:txBody>
                  <a:tcPr marL="104775" marR="104775" marT="104775" marB="1047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3499"/>
                        </a:lnSpc>
                        <a:defRPr/>
                      </a:pPr>
                      <a:r>
                        <a:rPr lang="en-US" sz="2499" b="true">
                          <a:solidFill>
                            <a:srgbClr val="000000"/>
                          </a:solidFill>
                          <a:latin typeface="DM Sans Bold"/>
                          <a:ea typeface="DM Sans Bold"/>
                          <a:cs typeface="DM Sans Bold"/>
                          <a:sym typeface="DM Sans Bold"/>
                        </a:rPr>
                        <a:t>20.7</a:t>
                      </a:r>
                      <a:endParaRPr lang="en-US" sz="1100"/>
                    </a:p>
                  </a:txBody>
                  <a:tcPr marL="104775" marR="104775" marT="104775" marB="1047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3499"/>
                        </a:lnSpc>
                        <a:defRPr/>
                      </a:pPr>
                      <a:r>
                        <a:rPr lang="en-US" sz="2499" b="true">
                          <a:solidFill>
                            <a:srgbClr val="000000"/>
                          </a:solidFill>
                          <a:latin typeface="DM Sans Bold"/>
                          <a:ea typeface="DM Sans Bold"/>
                          <a:cs typeface="DM Sans Bold"/>
                          <a:sym typeface="DM Sans Bold"/>
                        </a:rPr>
                        <a:t>Alpha Pure-R 430 W</a:t>
                      </a:r>
                      <a:endParaRPr lang="en-US" sz="1100"/>
                    </a:p>
                  </a:txBody>
                  <a:tcPr marL="104775" marR="104775" marT="104775" marB="1047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1145888">
                <a:tc>
                  <a:txBody>
                    <a:bodyPr anchor="t" rtlCol="false"/>
                    <a:lstStyle/>
                    <a:p>
                      <a:pPr algn="l">
                        <a:lnSpc>
                          <a:spcPts val="3499"/>
                        </a:lnSpc>
                        <a:defRPr/>
                      </a:pPr>
                      <a:r>
                        <a:rPr lang="en-US" sz="2499" b="true">
                          <a:solidFill>
                            <a:srgbClr val="000000"/>
                          </a:solidFill>
                          <a:latin typeface="DM Sans Bold"/>
                          <a:ea typeface="DM Sans Bold"/>
                          <a:cs typeface="DM Sans Bold"/>
                          <a:sym typeface="DM Sans Bold"/>
                        </a:rPr>
                        <a:t>Maxeon Solar</a:t>
                      </a:r>
                      <a:endParaRPr lang="en-US" sz="1100"/>
                    </a:p>
                  </a:txBody>
                  <a:tcPr marL="104775" marR="104775" marT="104775" marB="1047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3499"/>
                        </a:lnSpc>
                        <a:defRPr/>
                      </a:pPr>
                      <a:r>
                        <a:rPr lang="en-US" sz="2499" b="true">
                          <a:solidFill>
                            <a:srgbClr val="000000"/>
                          </a:solidFill>
                          <a:latin typeface="DM Sans Bold"/>
                          <a:ea typeface="DM Sans Bold"/>
                          <a:cs typeface="DM Sans Bold"/>
                          <a:sym typeface="DM Sans Bold"/>
                        </a:rPr>
                        <a:t>420 W</a:t>
                      </a:r>
                      <a:endParaRPr lang="en-US" sz="1100"/>
                    </a:p>
                  </a:txBody>
                  <a:tcPr marL="104775" marR="104775" marT="104775" marB="1047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3499"/>
                        </a:lnSpc>
                        <a:defRPr/>
                      </a:pPr>
                      <a:r>
                        <a:rPr lang="en-US" sz="2499" b="true">
                          <a:solidFill>
                            <a:srgbClr val="000000"/>
                          </a:solidFill>
                          <a:latin typeface="DM Sans Bold"/>
                          <a:ea typeface="DM Sans Bold"/>
                          <a:cs typeface="DM Sans Bold"/>
                          <a:sym typeface="DM Sans Bold"/>
                        </a:rPr>
                        <a:t>22.2%</a:t>
                      </a:r>
                      <a:endParaRPr lang="en-US" sz="1100"/>
                    </a:p>
                  </a:txBody>
                  <a:tcPr marL="104775" marR="104775" marT="104775" marB="1047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3499"/>
                        </a:lnSpc>
                        <a:defRPr/>
                      </a:pPr>
                      <a:r>
                        <a:rPr lang="en-US" sz="2499" b="true">
                          <a:solidFill>
                            <a:srgbClr val="000000"/>
                          </a:solidFill>
                          <a:latin typeface="DM Sans Bold"/>
                          <a:ea typeface="DM Sans Bold"/>
                          <a:cs typeface="DM Sans Bold"/>
                          <a:sym typeface="DM Sans Bold"/>
                        </a:rPr>
                        <a:t>5.9 x 3.4 ft</a:t>
                      </a:r>
                      <a:endParaRPr lang="en-US" sz="1100"/>
                    </a:p>
                  </a:txBody>
                  <a:tcPr marL="104775" marR="104775" marT="104775" marB="1047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3499"/>
                        </a:lnSpc>
                        <a:defRPr/>
                      </a:pPr>
                      <a:r>
                        <a:rPr lang="en-US" sz="2499" b="true">
                          <a:solidFill>
                            <a:srgbClr val="000000"/>
                          </a:solidFill>
                          <a:latin typeface="DM Sans Bold"/>
                          <a:ea typeface="DM Sans Bold"/>
                          <a:cs typeface="DM Sans Bold"/>
                          <a:sym typeface="DM Sans Bold"/>
                        </a:rPr>
                        <a:t>20.6</a:t>
                      </a:r>
                      <a:endParaRPr lang="en-US" sz="1100"/>
                    </a:p>
                  </a:txBody>
                  <a:tcPr marL="104775" marR="104775" marT="104775" marB="1047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3499"/>
                        </a:lnSpc>
                        <a:defRPr/>
                      </a:pPr>
                      <a:r>
                        <a:rPr lang="en-US" sz="2499" b="true">
                          <a:solidFill>
                            <a:srgbClr val="000000"/>
                          </a:solidFill>
                          <a:latin typeface="DM Sans Bold"/>
                          <a:ea typeface="DM Sans Bold"/>
                          <a:cs typeface="DM Sans Bold"/>
                          <a:sym typeface="DM Sans Bold"/>
                        </a:rPr>
                        <a:t>3 DC Black 420 W</a:t>
                      </a:r>
                      <a:endParaRPr lang="en-US" sz="1100"/>
                    </a:p>
                  </a:txBody>
                  <a:tcPr marL="104775" marR="104775" marT="104775" marB="1047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1128372">
                <a:tc>
                  <a:txBody>
                    <a:bodyPr anchor="t" rtlCol="false"/>
                    <a:lstStyle/>
                    <a:p>
                      <a:pPr algn="l">
                        <a:lnSpc>
                          <a:spcPts val="3499"/>
                        </a:lnSpc>
                        <a:defRPr/>
                      </a:pPr>
                      <a:r>
                        <a:rPr lang="en-US" sz="2499" b="true">
                          <a:solidFill>
                            <a:srgbClr val="000000"/>
                          </a:solidFill>
                          <a:latin typeface="DM Sans Bold"/>
                          <a:ea typeface="DM Sans Bold"/>
                          <a:cs typeface="DM Sans Bold"/>
                          <a:sym typeface="DM Sans Bold"/>
                        </a:rPr>
                        <a:t>Silfab Solar</a:t>
                      </a:r>
                      <a:endParaRPr lang="en-US" sz="1100"/>
                    </a:p>
                  </a:txBody>
                  <a:tcPr marL="104775" marR="104775" marT="104775" marB="1047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3499"/>
                        </a:lnSpc>
                        <a:defRPr/>
                      </a:pPr>
                      <a:r>
                        <a:rPr lang="en-US" sz="2499" b="true">
                          <a:solidFill>
                            <a:srgbClr val="000000"/>
                          </a:solidFill>
                          <a:latin typeface="DM Sans Bold"/>
                          <a:ea typeface="DM Sans Bold"/>
                          <a:cs typeface="DM Sans Bold"/>
                          <a:sym typeface="DM Sans Bold"/>
                        </a:rPr>
                        <a:t>420 W</a:t>
                      </a:r>
                      <a:endParaRPr lang="en-US" sz="1100"/>
                    </a:p>
                  </a:txBody>
                  <a:tcPr marL="104775" marR="104775" marT="104775" marB="1047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3499"/>
                        </a:lnSpc>
                        <a:defRPr/>
                      </a:pPr>
                      <a:r>
                        <a:rPr lang="en-US" sz="2499" b="true">
                          <a:solidFill>
                            <a:srgbClr val="000000"/>
                          </a:solidFill>
                          <a:latin typeface="DM Sans Bold"/>
                          <a:ea typeface="DM Sans Bold"/>
                          <a:cs typeface="DM Sans Bold"/>
                          <a:sym typeface="DM Sans Bold"/>
                        </a:rPr>
                        <a:t>21.9%</a:t>
                      </a:r>
                      <a:endParaRPr lang="en-US" sz="1100"/>
                    </a:p>
                  </a:txBody>
                  <a:tcPr marL="104775" marR="104775" marT="104775" marB="1047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3499"/>
                        </a:lnSpc>
                        <a:defRPr/>
                      </a:pPr>
                      <a:r>
                        <a:rPr lang="en-US" sz="2499" b="true">
                          <a:solidFill>
                            <a:srgbClr val="000000"/>
                          </a:solidFill>
                          <a:latin typeface="DM Sans Bold"/>
                          <a:ea typeface="DM Sans Bold"/>
                          <a:cs typeface="DM Sans Bold"/>
                          <a:sym typeface="DM Sans Bold"/>
                        </a:rPr>
                        <a:t>6.1 x 3.4 ft</a:t>
                      </a:r>
                      <a:endParaRPr lang="en-US" sz="1100"/>
                    </a:p>
                  </a:txBody>
                  <a:tcPr marL="104775" marR="104775" marT="104775" marB="1047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3499"/>
                        </a:lnSpc>
                        <a:defRPr/>
                      </a:pPr>
                      <a:r>
                        <a:rPr lang="en-US" sz="2499" b="true">
                          <a:solidFill>
                            <a:srgbClr val="000000"/>
                          </a:solidFill>
                          <a:latin typeface="DM Sans Bold"/>
                          <a:ea typeface="DM Sans Bold"/>
                          <a:cs typeface="DM Sans Bold"/>
                          <a:sym typeface="DM Sans Bold"/>
                        </a:rPr>
                        <a:t>20.3</a:t>
                      </a:r>
                      <a:endParaRPr lang="en-US" sz="1100"/>
                    </a:p>
                  </a:txBody>
                  <a:tcPr marL="104775" marR="104775" marT="104775" marB="1047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3499"/>
                        </a:lnSpc>
                        <a:defRPr/>
                      </a:pPr>
                      <a:r>
                        <a:rPr lang="en-US" sz="2499" b="true">
                          <a:solidFill>
                            <a:srgbClr val="000000"/>
                          </a:solidFill>
                          <a:latin typeface="DM Sans Bold"/>
                          <a:ea typeface="DM Sans Bold"/>
                          <a:cs typeface="DM Sans Bold"/>
                          <a:sym typeface="DM Sans Bold"/>
                        </a:rPr>
                        <a:t>SIL - 420 BG</a:t>
                      </a:r>
                      <a:endParaRPr lang="en-US" sz="1100"/>
                    </a:p>
                  </a:txBody>
                  <a:tcPr marL="104775" marR="104775" marT="104775" marB="1047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bl>
          </a:graphicData>
        </a:graphic>
      </p:graphicFrame>
      <p:sp>
        <p:nvSpPr>
          <p:cNvPr name="TextBox 3" id="3"/>
          <p:cNvSpPr txBox="true"/>
          <p:nvPr/>
        </p:nvSpPr>
        <p:spPr>
          <a:xfrm rot="0">
            <a:off x="1554354" y="174625"/>
            <a:ext cx="9222004" cy="927100"/>
          </a:xfrm>
          <a:prstGeom prst="rect">
            <a:avLst/>
          </a:prstGeom>
        </p:spPr>
        <p:txBody>
          <a:bodyPr anchor="t" rtlCol="false" tIns="0" lIns="0" bIns="0" rIns="0">
            <a:spAutoFit/>
          </a:bodyPr>
          <a:lstStyle/>
          <a:p>
            <a:pPr algn="ctr">
              <a:lnSpc>
                <a:spcPts val="7699"/>
              </a:lnSpc>
              <a:spcBef>
                <a:spcPct val="0"/>
              </a:spcBef>
            </a:pPr>
            <a:r>
              <a:rPr lang="en-US" sz="5499" spc="-450">
                <a:solidFill>
                  <a:srgbClr val="000000"/>
                </a:solidFill>
                <a:latin typeface="DM Sans"/>
                <a:ea typeface="DM Sans"/>
                <a:cs typeface="DM Sans"/>
                <a:sym typeface="DM Sans"/>
              </a:rPr>
              <a:t>Highest output home solar panels</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69817" y="4471897"/>
            <a:ext cx="11926890" cy="5580022"/>
          </a:xfrm>
          <a:custGeom>
            <a:avLst/>
            <a:gdLst/>
            <a:ahLst/>
            <a:cxnLst/>
            <a:rect r="r" b="b" t="t" l="l"/>
            <a:pathLst>
              <a:path h="5580022" w="11926890">
                <a:moveTo>
                  <a:pt x="0" y="0"/>
                </a:moveTo>
                <a:lnTo>
                  <a:pt x="11926890" y="0"/>
                </a:lnTo>
                <a:lnTo>
                  <a:pt x="11926890" y="5580023"/>
                </a:lnTo>
                <a:lnTo>
                  <a:pt x="0" y="5580023"/>
                </a:lnTo>
                <a:lnTo>
                  <a:pt x="0" y="0"/>
                </a:lnTo>
                <a:close/>
              </a:path>
            </a:pathLst>
          </a:custGeom>
          <a:blipFill>
            <a:blip r:embed="rId2"/>
            <a:stretch>
              <a:fillRect l="0" t="0" r="0" b="0"/>
            </a:stretch>
          </a:blipFill>
        </p:spPr>
      </p:sp>
      <p:sp>
        <p:nvSpPr>
          <p:cNvPr name="TextBox 3" id="3"/>
          <p:cNvSpPr txBox="true"/>
          <p:nvPr/>
        </p:nvSpPr>
        <p:spPr>
          <a:xfrm rot="0">
            <a:off x="12725518" y="8138791"/>
            <a:ext cx="5351859" cy="1856509"/>
          </a:xfrm>
          <a:prstGeom prst="rect">
            <a:avLst/>
          </a:prstGeom>
        </p:spPr>
        <p:txBody>
          <a:bodyPr anchor="t" rtlCol="false" tIns="0" lIns="0" bIns="0" rIns="0">
            <a:spAutoFit/>
          </a:bodyPr>
          <a:lstStyle/>
          <a:p>
            <a:pPr algn="ctr">
              <a:lnSpc>
                <a:spcPts val="3722"/>
              </a:lnSpc>
              <a:spcBef>
                <a:spcPct val="0"/>
              </a:spcBef>
            </a:pPr>
            <a:r>
              <a:rPr lang="en-US" sz="2659">
                <a:solidFill>
                  <a:srgbClr val="000000"/>
                </a:solidFill>
                <a:latin typeface="Canva Sans"/>
                <a:ea typeface="Canva Sans"/>
                <a:cs typeface="Canva Sans"/>
                <a:sym typeface="Canva Sans"/>
              </a:rPr>
              <a:t>6500W / 285W = 22.8 (23 panels)</a:t>
            </a:r>
          </a:p>
          <a:p>
            <a:pPr algn="ctr">
              <a:lnSpc>
                <a:spcPts val="3722"/>
              </a:lnSpc>
              <a:spcBef>
                <a:spcPct val="0"/>
              </a:spcBef>
            </a:pPr>
            <a:r>
              <a:rPr lang="en-US" sz="2659">
                <a:solidFill>
                  <a:srgbClr val="000000"/>
                </a:solidFill>
                <a:latin typeface="Canva Sans"/>
                <a:ea typeface="Canva Sans"/>
                <a:cs typeface="Canva Sans"/>
                <a:sym typeface="Canva Sans"/>
              </a:rPr>
              <a:t>6500W / 315W = 20.6 (21 panels)</a:t>
            </a:r>
          </a:p>
          <a:p>
            <a:pPr algn="ctr">
              <a:lnSpc>
                <a:spcPts val="3722"/>
              </a:lnSpc>
              <a:spcBef>
                <a:spcPct val="0"/>
              </a:spcBef>
            </a:pPr>
            <a:r>
              <a:rPr lang="en-US" sz="2659">
                <a:solidFill>
                  <a:srgbClr val="000000"/>
                </a:solidFill>
                <a:latin typeface="Canva Sans"/>
                <a:ea typeface="Canva Sans"/>
                <a:cs typeface="Canva Sans"/>
                <a:sym typeface="Canva Sans"/>
              </a:rPr>
              <a:t>6500W / 340W = 19.1 (20 panels)</a:t>
            </a:r>
          </a:p>
          <a:p>
            <a:pPr algn="ctr">
              <a:lnSpc>
                <a:spcPts val="3722"/>
              </a:lnSpc>
              <a:spcBef>
                <a:spcPct val="0"/>
              </a:spcBef>
            </a:pPr>
            <a:r>
              <a:rPr lang="en-US" sz="2659">
                <a:solidFill>
                  <a:srgbClr val="000000"/>
                </a:solidFill>
                <a:latin typeface="Canva Sans"/>
                <a:ea typeface="Canva Sans"/>
                <a:cs typeface="Canva Sans"/>
                <a:sym typeface="Canva Sans"/>
              </a:rPr>
              <a:t>6500W / 375W = 17.3 (18 panels)</a:t>
            </a:r>
          </a:p>
        </p:txBody>
      </p:sp>
      <p:sp>
        <p:nvSpPr>
          <p:cNvPr name="TextBox 4" id="4"/>
          <p:cNvSpPr txBox="true"/>
          <p:nvPr/>
        </p:nvSpPr>
        <p:spPr>
          <a:xfrm rot="0">
            <a:off x="12913082" y="4079219"/>
            <a:ext cx="4976733" cy="3723409"/>
          </a:xfrm>
          <a:prstGeom prst="rect">
            <a:avLst/>
          </a:prstGeom>
        </p:spPr>
        <p:txBody>
          <a:bodyPr anchor="t" rtlCol="false" tIns="0" lIns="0" bIns="0" rIns="0">
            <a:spAutoFit/>
          </a:bodyPr>
          <a:lstStyle/>
          <a:p>
            <a:pPr algn="l">
              <a:lnSpc>
                <a:spcPts val="3722"/>
              </a:lnSpc>
              <a:spcBef>
                <a:spcPct val="0"/>
              </a:spcBef>
            </a:pPr>
            <a:r>
              <a:rPr lang="en-US" sz="2659">
                <a:solidFill>
                  <a:srgbClr val="000000"/>
                </a:solidFill>
                <a:latin typeface="Canva Sans"/>
                <a:ea typeface="Canva Sans"/>
                <a:cs typeface="Canva Sans"/>
                <a:sym typeface="Canva Sans"/>
              </a:rPr>
              <a:t>The 60-cell solar panels we currently stock range from 285W to 315W, and our stock of 72-cell panels ranges from 335W to 375W. We can figure out approximately how many panels it would take to build a 6.5 kW (6500-watt) system:</a:t>
            </a:r>
          </a:p>
        </p:txBody>
      </p:sp>
      <p:sp>
        <p:nvSpPr>
          <p:cNvPr name="TextBox 5" id="5"/>
          <p:cNvSpPr txBox="true"/>
          <p:nvPr/>
        </p:nvSpPr>
        <p:spPr>
          <a:xfrm rot="0">
            <a:off x="369817" y="306915"/>
            <a:ext cx="10995235" cy="3829454"/>
          </a:xfrm>
          <a:prstGeom prst="rect">
            <a:avLst/>
          </a:prstGeom>
        </p:spPr>
        <p:txBody>
          <a:bodyPr anchor="t" rtlCol="false" tIns="0" lIns="0" bIns="0" rIns="0">
            <a:spAutoFit/>
          </a:bodyPr>
          <a:lstStyle/>
          <a:p>
            <a:pPr algn="l">
              <a:lnSpc>
                <a:spcPts val="3582"/>
              </a:lnSpc>
            </a:pPr>
            <a:r>
              <a:rPr lang="en-US" sz="2559">
                <a:solidFill>
                  <a:srgbClr val="000000"/>
                </a:solidFill>
                <a:latin typeface="Canva Sans"/>
                <a:ea typeface="Canva Sans"/>
                <a:cs typeface="Canva Sans"/>
                <a:sym typeface="Canva Sans"/>
              </a:rPr>
              <a:t>Let’s compare the least efficient panels (285W / 60-cell) to the most efficient (375W / 72 cell) to get a sense for how much space the array might take up:</a:t>
            </a:r>
          </a:p>
          <a:p>
            <a:pPr algn="l">
              <a:lnSpc>
                <a:spcPts val="4422"/>
              </a:lnSpc>
              <a:spcBef>
                <a:spcPct val="0"/>
              </a:spcBef>
            </a:pPr>
            <a:r>
              <a:rPr lang="en-US" b="true" sz="3159">
                <a:solidFill>
                  <a:srgbClr val="000000"/>
                </a:solidFill>
                <a:latin typeface="Canva Sans Bold"/>
                <a:ea typeface="Canva Sans Bold"/>
                <a:cs typeface="Canva Sans Bold"/>
                <a:sym typeface="Canva Sans Bold"/>
              </a:rPr>
              <a:t>375W 72-cell panels (9×2 array)</a:t>
            </a:r>
          </a:p>
          <a:p>
            <a:pPr algn="l">
              <a:lnSpc>
                <a:spcPts val="3722"/>
              </a:lnSpc>
              <a:spcBef>
                <a:spcPct val="0"/>
              </a:spcBef>
            </a:pPr>
            <a:r>
              <a:rPr lang="en-US" sz="2659">
                <a:solidFill>
                  <a:srgbClr val="000000"/>
                </a:solidFill>
                <a:latin typeface="Canva Sans"/>
                <a:ea typeface="Canva Sans"/>
                <a:cs typeface="Canva Sans"/>
                <a:sym typeface="Canva Sans"/>
              </a:rPr>
              <a:t>29.25 ft. x 12.83 ft. = 375.38 sq. ft.</a:t>
            </a:r>
          </a:p>
          <a:p>
            <a:pPr algn="l">
              <a:lnSpc>
                <a:spcPts val="3722"/>
              </a:lnSpc>
              <a:spcBef>
                <a:spcPct val="0"/>
              </a:spcBef>
            </a:pPr>
          </a:p>
          <a:p>
            <a:pPr algn="l">
              <a:lnSpc>
                <a:spcPts val="4422"/>
              </a:lnSpc>
              <a:spcBef>
                <a:spcPct val="0"/>
              </a:spcBef>
            </a:pPr>
            <a:r>
              <a:rPr lang="en-US" b="true" sz="3159">
                <a:solidFill>
                  <a:srgbClr val="000000"/>
                </a:solidFill>
                <a:latin typeface="Canva Sans Bold"/>
                <a:ea typeface="Canva Sans Bold"/>
                <a:cs typeface="Canva Sans Bold"/>
                <a:sym typeface="Canva Sans Bold"/>
              </a:rPr>
              <a:t>285W 60-cell panels (8×3 array)</a:t>
            </a:r>
          </a:p>
          <a:p>
            <a:pPr algn="l">
              <a:lnSpc>
                <a:spcPts val="3722"/>
              </a:lnSpc>
              <a:spcBef>
                <a:spcPct val="0"/>
              </a:spcBef>
            </a:pPr>
            <a:r>
              <a:rPr lang="en-US" sz="2659">
                <a:solidFill>
                  <a:srgbClr val="000000"/>
                </a:solidFill>
                <a:latin typeface="Canva Sans"/>
                <a:ea typeface="Canva Sans"/>
                <a:cs typeface="Canva Sans"/>
                <a:sym typeface="Canva Sans"/>
              </a:rPr>
              <a:t>26 ft. x 16.5 ft. = 429 sq. ft.</a:t>
            </a:r>
          </a:p>
        </p:txBody>
      </p:sp>
      <p:sp>
        <p:nvSpPr>
          <p:cNvPr name="TextBox 6" id="6"/>
          <p:cNvSpPr txBox="true"/>
          <p:nvPr/>
        </p:nvSpPr>
        <p:spPr>
          <a:xfrm rot="0">
            <a:off x="10798492" y="1489400"/>
            <a:ext cx="7278886" cy="756055"/>
          </a:xfrm>
          <a:prstGeom prst="rect">
            <a:avLst/>
          </a:prstGeom>
        </p:spPr>
        <p:txBody>
          <a:bodyPr anchor="t" rtlCol="false" tIns="0" lIns="0" bIns="0" rIns="0">
            <a:spAutoFit/>
          </a:bodyPr>
          <a:lstStyle/>
          <a:p>
            <a:pPr algn="ctr">
              <a:lnSpc>
                <a:spcPts val="6102"/>
              </a:lnSpc>
              <a:spcBef>
                <a:spcPct val="0"/>
              </a:spcBef>
            </a:pPr>
            <a:r>
              <a:rPr lang="en-US" b="true" sz="4359" u="sng">
                <a:solidFill>
                  <a:srgbClr val="000000"/>
                </a:solidFill>
                <a:latin typeface="Canva Sans Bold"/>
                <a:ea typeface="Canva Sans Bold"/>
                <a:cs typeface="Canva Sans Bold"/>
                <a:sym typeface="Canva Sans Bold"/>
              </a:rPr>
              <a:t>6.5 kW (6500-watt) system</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629040" y="1752222"/>
            <a:ext cx="4514071" cy="5237027"/>
          </a:xfrm>
          <a:custGeom>
            <a:avLst/>
            <a:gdLst/>
            <a:ahLst/>
            <a:cxnLst/>
            <a:rect r="r" b="b" t="t" l="l"/>
            <a:pathLst>
              <a:path h="5237027" w="4514071">
                <a:moveTo>
                  <a:pt x="0" y="0"/>
                </a:moveTo>
                <a:lnTo>
                  <a:pt x="4514071" y="0"/>
                </a:lnTo>
                <a:lnTo>
                  <a:pt x="4514071" y="5237027"/>
                </a:lnTo>
                <a:lnTo>
                  <a:pt x="0" y="5237027"/>
                </a:lnTo>
                <a:lnTo>
                  <a:pt x="0" y="0"/>
                </a:lnTo>
                <a:close/>
              </a:path>
            </a:pathLst>
          </a:custGeom>
          <a:blipFill>
            <a:blip r:embed="rId2"/>
            <a:stretch>
              <a:fillRect l="0" t="0" r="0" b="0"/>
            </a:stretch>
          </a:blipFill>
        </p:spPr>
      </p:sp>
      <p:sp>
        <p:nvSpPr>
          <p:cNvPr name="Freeform 3" id="3"/>
          <p:cNvSpPr/>
          <p:nvPr/>
        </p:nvSpPr>
        <p:spPr>
          <a:xfrm flipH="false" flipV="false" rot="0">
            <a:off x="6150679" y="1808420"/>
            <a:ext cx="5386566" cy="5180829"/>
          </a:xfrm>
          <a:custGeom>
            <a:avLst/>
            <a:gdLst/>
            <a:ahLst/>
            <a:cxnLst/>
            <a:rect r="r" b="b" t="t" l="l"/>
            <a:pathLst>
              <a:path h="5180829" w="5386566">
                <a:moveTo>
                  <a:pt x="0" y="0"/>
                </a:moveTo>
                <a:lnTo>
                  <a:pt x="5386567" y="0"/>
                </a:lnTo>
                <a:lnTo>
                  <a:pt x="5386567" y="5180829"/>
                </a:lnTo>
                <a:lnTo>
                  <a:pt x="0" y="5180829"/>
                </a:lnTo>
                <a:lnTo>
                  <a:pt x="0" y="0"/>
                </a:lnTo>
                <a:close/>
              </a:path>
            </a:pathLst>
          </a:custGeom>
          <a:blipFill>
            <a:blip r:embed="rId3"/>
            <a:stretch>
              <a:fillRect l="0" t="0" r="0" b="0"/>
            </a:stretch>
          </a:blipFill>
        </p:spPr>
      </p:sp>
      <p:sp>
        <p:nvSpPr>
          <p:cNvPr name="Freeform 4" id="4"/>
          <p:cNvSpPr/>
          <p:nvPr/>
        </p:nvSpPr>
        <p:spPr>
          <a:xfrm flipH="false" flipV="false" rot="0">
            <a:off x="11537246" y="1808420"/>
            <a:ext cx="4847726" cy="5272966"/>
          </a:xfrm>
          <a:custGeom>
            <a:avLst/>
            <a:gdLst/>
            <a:ahLst/>
            <a:cxnLst/>
            <a:rect r="r" b="b" t="t" l="l"/>
            <a:pathLst>
              <a:path h="5272966" w="4847726">
                <a:moveTo>
                  <a:pt x="0" y="0"/>
                </a:moveTo>
                <a:lnTo>
                  <a:pt x="4847726" y="0"/>
                </a:lnTo>
                <a:lnTo>
                  <a:pt x="4847726" y="5272966"/>
                </a:lnTo>
                <a:lnTo>
                  <a:pt x="0" y="5272966"/>
                </a:lnTo>
                <a:lnTo>
                  <a:pt x="0" y="0"/>
                </a:lnTo>
                <a:close/>
              </a:path>
            </a:pathLst>
          </a:custGeom>
          <a:blipFill>
            <a:blip r:embed="rId4"/>
            <a:stretch>
              <a:fillRect l="0" t="0" r="0" b="0"/>
            </a:stretch>
          </a:blipFill>
        </p:spPr>
      </p:sp>
      <p:sp>
        <p:nvSpPr>
          <p:cNvPr name="TextBox 5" id="5"/>
          <p:cNvSpPr txBox="true"/>
          <p:nvPr/>
        </p:nvSpPr>
        <p:spPr>
          <a:xfrm rot="0">
            <a:off x="0" y="7024236"/>
            <a:ext cx="5376111" cy="1397544"/>
          </a:xfrm>
          <a:prstGeom prst="rect">
            <a:avLst/>
          </a:prstGeom>
        </p:spPr>
        <p:txBody>
          <a:bodyPr anchor="t" rtlCol="false" tIns="0" lIns="0" bIns="0" rIns="0">
            <a:spAutoFit/>
          </a:bodyPr>
          <a:lstStyle/>
          <a:p>
            <a:pPr algn="ctr">
              <a:lnSpc>
                <a:spcPts val="3722"/>
              </a:lnSpc>
            </a:pPr>
            <a:r>
              <a:rPr lang="en-US" sz="2659">
                <a:solidFill>
                  <a:srgbClr val="000000"/>
                </a:solidFill>
                <a:latin typeface="Canva Sans"/>
                <a:ea typeface="Canva Sans"/>
                <a:cs typeface="Canva Sans"/>
                <a:sym typeface="Canva Sans"/>
              </a:rPr>
              <a:t>   Total power consumption (single) = </a:t>
            </a:r>
            <a:r>
              <a:rPr lang="en-US" sz="2659">
                <a:solidFill>
                  <a:srgbClr val="000000"/>
                </a:solidFill>
                <a:latin typeface="Canva Sans"/>
                <a:ea typeface="Canva Sans"/>
                <a:cs typeface="Canva Sans"/>
                <a:sym typeface="Canva Sans"/>
              </a:rPr>
              <a:t>2735 W</a:t>
            </a:r>
          </a:p>
          <a:p>
            <a:pPr algn="ctr">
              <a:lnSpc>
                <a:spcPts val="3722"/>
              </a:lnSpc>
            </a:pPr>
          </a:p>
        </p:txBody>
      </p:sp>
      <p:sp>
        <p:nvSpPr>
          <p:cNvPr name="TextBox 6" id="6"/>
          <p:cNvSpPr txBox="true"/>
          <p:nvPr/>
        </p:nvSpPr>
        <p:spPr>
          <a:xfrm rot="0">
            <a:off x="6585501" y="7024236"/>
            <a:ext cx="4507037" cy="1397544"/>
          </a:xfrm>
          <a:prstGeom prst="rect">
            <a:avLst/>
          </a:prstGeom>
        </p:spPr>
        <p:txBody>
          <a:bodyPr anchor="t" rtlCol="false" tIns="0" lIns="0" bIns="0" rIns="0">
            <a:spAutoFit/>
          </a:bodyPr>
          <a:lstStyle/>
          <a:p>
            <a:pPr algn="ctr">
              <a:lnSpc>
                <a:spcPts val="3722"/>
              </a:lnSpc>
            </a:pPr>
            <a:r>
              <a:rPr lang="en-US" sz="2659">
                <a:solidFill>
                  <a:srgbClr val="000000"/>
                </a:solidFill>
                <a:latin typeface="Canva Sans"/>
                <a:ea typeface="Canva Sans"/>
                <a:cs typeface="Canva Sans"/>
                <a:sym typeface="Canva Sans"/>
              </a:rPr>
              <a:t>   Total power consumption </a:t>
            </a:r>
          </a:p>
          <a:p>
            <a:pPr algn="ctr">
              <a:lnSpc>
                <a:spcPts val="3722"/>
              </a:lnSpc>
            </a:pPr>
            <a:r>
              <a:rPr lang="en-US" sz="2659">
                <a:solidFill>
                  <a:srgbClr val="000000"/>
                </a:solidFill>
                <a:latin typeface="Canva Sans"/>
                <a:ea typeface="Canva Sans"/>
                <a:cs typeface="Canva Sans"/>
                <a:sym typeface="Canva Sans"/>
              </a:rPr>
              <a:t>(Double) = 4380 </a:t>
            </a:r>
            <a:r>
              <a:rPr lang="en-US" sz="2659">
                <a:solidFill>
                  <a:srgbClr val="000000"/>
                </a:solidFill>
                <a:latin typeface="Canva Sans"/>
                <a:ea typeface="Canva Sans"/>
                <a:cs typeface="Canva Sans"/>
                <a:sym typeface="Canva Sans"/>
              </a:rPr>
              <a:t>W</a:t>
            </a:r>
          </a:p>
          <a:p>
            <a:pPr algn="ctr">
              <a:lnSpc>
                <a:spcPts val="3722"/>
              </a:lnSpc>
            </a:pPr>
          </a:p>
        </p:txBody>
      </p:sp>
      <p:sp>
        <p:nvSpPr>
          <p:cNvPr name="TextBox 7" id="7"/>
          <p:cNvSpPr txBox="true"/>
          <p:nvPr/>
        </p:nvSpPr>
        <p:spPr>
          <a:xfrm rot="0">
            <a:off x="12301928" y="7024236"/>
            <a:ext cx="4507037" cy="1397544"/>
          </a:xfrm>
          <a:prstGeom prst="rect">
            <a:avLst/>
          </a:prstGeom>
        </p:spPr>
        <p:txBody>
          <a:bodyPr anchor="t" rtlCol="false" tIns="0" lIns="0" bIns="0" rIns="0">
            <a:spAutoFit/>
          </a:bodyPr>
          <a:lstStyle/>
          <a:p>
            <a:pPr algn="ctr">
              <a:lnSpc>
                <a:spcPts val="3722"/>
              </a:lnSpc>
            </a:pPr>
            <a:r>
              <a:rPr lang="en-US" sz="2659">
                <a:solidFill>
                  <a:srgbClr val="000000"/>
                </a:solidFill>
                <a:latin typeface="Canva Sans"/>
                <a:ea typeface="Canva Sans"/>
                <a:cs typeface="Canva Sans"/>
                <a:sym typeface="Canva Sans"/>
              </a:rPr>
              <a:t>   Total power consumption </a:t>
            </a:r>
          </a:p>
          <a:p>
            <a:pPr algn="ctr">
              <a:lnSpc>
                <a:spcPts val="3722"/>
              </a:lnSpc>
            </a:pPr>
            <a:r>
              <a:rPr lang="en-US" sz="2659">
                <a:solidFill>
                  <a:srgbClr val="000000"/>
                </a:solidFill>
                <a:latin typeface="Canva Sans"/>
                <a:ea typeface="Canva Sans"/>
                <a:cs typeface="Canva Sans"/>
                <a:sym typeface="Canva Sans"/>
              </a:rPr>
              <a:t>(Triple) = 5450 W</a:t>
            </a:r>
          </a:p>
          <a:p>
            <a:pPr algn="ctr">
              <a:lnSpc>
                <a:spcPts val="3722"/>
              </a:lnSpc>
            </a:pPr>
          </a:p>
        </p:txBody>
      </p:sp>
      <p:sp>
        <p:nvSpPr>
          <p:cNvPr name="TextBox 8" id="8"/>
          <p:cNvSpPr txBox="true"/>
          <p:nvPr/>
        </p:nvSpPr>
        <p:spPr>
          <a:xfrm rot="0">
            <a:off x="863420" y="8364629"/>
            <a:ext cx="3649270" cy="928232"/>
          </a:xfrm>
          <a:prstGeom prst="rect">
            <a:avLst/>
          </a:prstGeom>
        </p:spPr>
        <p:txBody>
          <a:bodyPr anchor="t" rtlCol="false" tIns="0" lIns="0" bIns="0" rIns="0">
            <a:spAutoFit/>
          </a:bodyPr>
          <a:lstStyle/>
          <a:p>
            <a:pPr algn="ctr">
              <a:lnSpc>
                <a:spcPts val="3722"/>
              </a:lnSpc>
            </a:pPr>
            <a:r>
              <a:rPr lang="en-US" sz="2659">
                <a:solidFill>
                  <a:srgbClr val="000000"/>
                </a:solidFill>
                <a:latin typeface="Canva Sans"/>
                <a:ea typeface="Canva Sans"/>
                <a:cs typeface="Canva Sans"/>
                <a:sym typeface="Canva Sans"/>
              </a:rPr>
              <a:t>Per student </a:t>
            </a:r>
          </a:p>
          <a:p>
            <a:pPr algn="ctr">
              <a:lnSpc>
                <a:spcPts val="3722"/>
              </a:lnSpc>
            </a:pPr>
            <a:r>
              <a:rPr lang="en-US" sz="2659">
                <a:solidFill>
                  <a:srgbClr val="000000"/>
                </a:solidFill>
                <a:latin typeface="Canva Sans"/>
                <a:ea typeface="Canva Sans"/>
                <a:cs typeface="Canva Sans"/>
                <a:sym typeface="Canva Sans"/>
              </a:rPr>
              <a:t>consumption = </a:t>
            </a:r>
            <a:r>
              <a:rPr lang="en-US" sz="2659">
                <a:solidFill>
                  <a:srgbClr val="000000"/>
                </a:solidFill>
                <a:latin typeface="Canva Sans"/>
                <a:ea typeface="Canva Sans"/>
                <a:cs typeface="Canva Sans"/>
                <a:sym typeface="Canva Sans"/>
              </a:rPr>
              <a:t>2735 W</a:t>
            </a:r>
          </a:p>
        </p:txBody>
      </p:sp>
      <p:sp>
        <p:nvSpPr>
          <p:cNvPr name="TextBox 9" id="9"/>
          <p:cNvSpPr txBox="true"/>
          <p:nvPr/>
        </p:nvSpPr>
        <p:spPr>
          <a:xfrm rot="0">
            <a:off x="6978573" y="8459879"/>
            <a:ext cx="3720893" cy="928232"/>
          </a:xfrm>
          <a:prstGeom prst="rect">
            <a:avLst/>
          </a:prstGeom>
        </p:spPr>
        <p:txBody>
          <a:bodyPr anchor="t" rtlCol="false" tIns="0" lIns="0" bIns="0" rIns="0">
            <a:spAutoFit/>
          </a:bodyPr>
          <a:lstStyle/>
          <a:p>
            <a:pPr algn="ctr">
              <a:lnSpc>
                <a:spcPts val="3722"/>
              </a:lnSpc>
            </a:pPr>
            <a:r>
              <a:rPr lang="en-US" sz="2659">
                <a:solidFill>
                  <a:srgbClr val="000000"/>
                </a:solidFill>
                <a:latin typeface="Canva Sans"/>
                <a:ea typeface="Canva Sans"/>
                <a:cs typeface="Canva Sans"/>
                <a:sym typeface="Canva Sans"/>
              </a:rPr>
              <a:t>Per student </a:t>
            </a:r>
          </a:p>
          <a:p>
            <a:pPr algn="ctr">
              <a:lnSpc>
                <a:spcPts val="3722"/>
              </a:lnSpc>
            </a:pPr>
            <a:r>
              <a:rPr lang="en-US" sz="2659">
                <a:solidFill>
                  <a:srgbClr val="000000"/>
                </a:solidFill>
                <a:latin typeface="Canva Sans"/>
                <a:ea typeface="Canva Sans"/>
                <a:cs typeface="Canva Sans"/>
                <a:sym typeface="Canva Sans"/>
              </a:rPr>
              <a:t>consumption = 2190</a:t>
            </a:r>
            <a:r>
              <a:rPr lang="en-US" sz="2659">
                <a:solidFill>
                  <a:srgbClr val="000000"/>
                </a:solidFill>
                <a:latin typeface="Canva Sans"/>
                <a:ea typeface="Canva Sans"/>
                <a:cs typeface="Canva Sans"/>
                <a:sym typeface="Canva Sans"/>
              </a:rPr>
              <a:t> W</a:t>
            </a:r>
          </a:p>
        </p:txBody>
      </p:sp>
      <p:sp>
        <p:nvSpPr>
          <p:cNvPr name="TextBox 10" id="10"/>
          <p:cNvSpPr txBox="true"/>
          <p:nvPr/>
        </p:nvSpPr>
        <p:spPr>
          <a:xfrm rot="0">
            <a:off x="12912573" y="8555129"/>
            <a:ext cx="4154820" cy="928232"/>
          </a:xfrm>
          <a:prstGeom prst="rect">
            <a:avLst/>
          </a:prstGeom>
        </p:spPr>
        <p:txBody>
          <a:bodyPr anchor="t" rtlCol="false" tIns="0" lIns="0" bIns="0" rIns="0">
            <a:spAutoFit/>
          </a:bodyPr>
          <a:lstStyle/>
          <a:p>
            <a:pPr algn="ctr">
              <a:lnSpc>
                <a:spcPts val="3722"/>
              </a:lnSpc>
            </a:pPr>
            <a:r>
              <a:rPr lang="en-US" sz="2659">
                <a:solidFill>
                  <a:srgbClr val="000000"/>
                </a:solidFill>
                <a:latin typeface="Canva Sans"/>
                <a:ea typeface="Canva Sans"/>
                <a:cs typeface="Canva Sans"/>
                <a:sym typeface="Canva Sans"/>
              </a:rPr>
              <a:t>Per student </a:t>
            </a:r>
          </a:p>
          <a:p>
            <a:pPr algn="ctr">
              <a:lnSpc>
                <a:spcPts val="3722"/>
              </a:lnSpc>
            </a:pPr>
            <a:r>
              <a:rPr lang="en-US" sz="2659">
                <a:solidFill>
                  <a:srgbClr val="000000"/>
                </a:solidFill>
                <a:latin typeface="Canva Sans"/>
                <a:ea typeface="Canva Sans"/>
                <a:cs typeface="Canva Sans"/>
                <a:sym typeface="Canva Sans"/>
              </a:rPr>
              <a:t>consumption = 1816.67</a:t>
            </a:r>
            <a:r>
              <a:rPr lang="en-US" sz="2659">
                <a:solidFill>
                  <a:srgbClr val="000000"/>
                </a:solidFill>
                <a:latin typeface="Canva Sans"/>
                <a:ea typeface="Canva Sans"/>
                <a:cs typeface="Canva Sans"/>
                <a:sym typeface="Canva Sans"/>
              </a:rPr>
              <a:t> W</a:t>
            </a:r>
          </a:p>
        </p:txBody>
      </p:sp>
      <p:sp>
        <p:nvSpPr>
          <p:cNvPr name="TextBox 11" id="11"/>
          <p:cNvSpPr txBox="true"/>
          <p:nvPr/>
        </p:nvSpPr>
        <p:spPr>
          <a:xfrm rot="0">
            <a:off x="2617104" y="140278"/>
            <a:ext cx="12453718" cy="691712"/>
          </a:xfrm>
          <a:prstGeom prst="rect">
            <a:avLst/>
          </a:prstGeom>
        </p:spPr>
        <p:txBody>
          <a:bodyPr anchor="t" rtlCol="false" tIns="0" lIns="0" bIns="0" rIns="0">
            <a:spAutoFit/>
          </a:bodyPr>
          <a:lstStyle/>
          <a:p>
            <a:pPr algn="ctr">
              <a:lnSpc>
                <a:spcPts val="5770"/>
              </a:lnSpc>
            </a:pPr>
            <a:r>
              <a:rPr lang="en-US" sz="4121" b="true">
                <a:solidFill>
                  <a:srgbClr val="000000"/>
                </a:solidFill>
                <a:latin typeface="Canva Sans Bold"/>
                <a:ea typeface="Canva Sans Bold"/>
                <a:cs typeface="Canva Sans Bold"/>
                <a:sym typeface="Canva Sans Bold"/>
              </a:rPr>
              <a:t>"Energy Consumption Across Occupancy Levels"</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TextBox 3" id="3"/>
          <p:cNvSpPr txBox="true"/>
          <p:nvPr/>
        </p:nvSpPr>
        <p:spPr>
          <a:xfrm rot="0">
            <a:off x="594582" y="4454447"/>
            <a:ext cx="8549418" cy="1646820"/>
          </a:xfrm>
          <a:prstGeom prst="rect">
            <a:avLst/>
          </a:prstGeom>
        </p:spPr>
        <p:txBody>
          <a:bodyPr anchor="t" rtlCol="false" tIns="0" lIns="0" bIns="0" rIns="0">
            <a:spAutoFit/>
          </a:bodyPr>
          <a:lstStyle/>
          <a:p>
            <a:pPr algn="l">
              <a:lnSpc>
                <a:spcPts val="12213"/>
              </a:lnSpc>
            </a:pPr>
            <a:r>
              <a:rPr lang="en-US" sz="12590" b="true">
                <a:solidFill>
                  <a:srgbClr val="000000"/>
                </a:solidFill>
                <a:latin typeface="Canva Sans Bold"/>
                <a:ea typeface="Canva Sans Bold"/>
                <a:cs typeface="Canva Sans Bold"/>
                <a:sym typeface="Canva Sans Bold"/>
              </a:rPr>
              <a:t>Objectives</a:t>
            </a:r>
          </a:p>
        </p:txBody>
      </p:sp>
      <p:grpSp>
        <p:nvGrpSpPr>
          <p:cNvPr name="Group 4" id="4"/>
          <p:cNvGrpSpPr/>
          <p:nvPr/>
        </p:nvGrpSpPr>
        <p:grpSpPr>
          <a:xfrm rot="0">
            <a:off x="9975489" y="1170261"/>
            <a:ext cx="6998061" cy="2561528"/>
            <a:chOff x="0" y="0"/>
            <a:chExt cx="2342659" cy="857492"/>
          </a:xfrm>
        </p:grpSpPr>
        <p:sp>
          <p:nvSpPr>
            <p:cNvPr name="Freeform 5" id="5"/>
            <p:cNvSpPr/>
            <p:nvPr/>
          </p:nvSpPr>
          <p:spPr>
            <a:xfrm flipH="false" flipV="false" rot="0">
              <a:off x="0" y="0"/>
              <a:ext cx="2342659" cy="857492"/>
            </a:xfrm>
            <a:custGeom>
              <a:avLst/>
              <a:gdLst/>
              <a:ahLst/>
              <a:cxnLst/>
              <a:rect r="r" b="b" t="t" l="l"/>
              <a:pathLst>
                <a:path h="857492" w="2342659">
                  <a:moveTo>
                    <a:pt x="16594" y="0"/>
                  </a:moveTo>
                  <a:lnTo>
                    <a:pt x="2326064" y="0"/>
                  </a:lnTo>
                  <a:cubicBezTo>
                    <a:pt x="2335229" y="0"/>
                    <a:pt x="2342659" y="7430"/>
                    <a:pt x="2342659" y="16594"/>
                  </a:cubicBezTo>
                  <a:lnTo>
                    <a:pt x="2342659" y="840898"/>
                  </a:lnTo>
                  <a:cubicBezTo>
                    <a:pt x="2342659" y="845299"/>
                    <a:pt x="2340910" y="849520"/>
                    <a:pt x="2337798" y="852632"/>
                  </a:cubicBezTo>
                  <a:cubicBezTo>
                    <a:pt x="2334686" y="855744"/>
                    <a:pt x="2330465" y="857492"/>
                    <a:pt x="2326064" y="857492"/>
                  </a:cubicBezTo>
                  <a:lnTo>
                    <a:pt x="16594" y="857492"/>
                  </a:lnTo>
                  <a:cubicBezTo>
                    <a:pt x="7430" y="857492"/>
                    <a:pt x="0" y="850063"/>
                    <a:pt x="0" y="840898"/>
                  </a:cubicBezTo>
                  <a:lnTo>
                    <a:pt x="0" y="16594"/>
                  </a:lnTo>
                  <a:cubicBezTo>
                    <a:pt x="0" y="7430"/>
                    <a:pt x="7430" y="0"/>
                    <a:pt x="16594" y="0"/>
                  </a:cubicBezTo>
                  <a:close/>
                </a:path>
              </a:pathLst>
            </a:custGeom>
            <a:solidFill>
              <a:srgbClr val="8AB7E2"/>
            </a:solidFill>
          </p:spPr>
        </p:sp>
        <p:sp>
          <p:nvSpPr>
            <p:cNvPr name="TextBox 6" id="6"/>
            <p:cNvSpPr txBox="true"/>
            <p:nvPr/>
          </p:nvSpPr>
          <p:spPr>
            <a:xfrm>
              <a:off x="0" y="95250"/>
              <a:ext cx="2342659" cy="762242"/>
            </a:xfrm>
            <a:prstGeom prst="rect">
              <a:avLst/>
            </a:prstGeom>
          </p:spPr>
          <p:txBody>
            <a:bodyPr anchor="ctr" rtlCol="false" tIns="50800" lIns="50800" bIns="50800" rIns="50800"/>
            <a:lstStyle/>
            <a:p>
              <a:pPr algn="ctr">
                <a:lnSpc>
                  <a:spcPts val="1925"/>
                </a:lnSpc>
              </a:pPr>
            </a:p>
          </p:txBody>
        </p:sp>
      </p:grpSp>
      <p:sp>
        <p:nvSpPr>
          <p:cNvPr name="TextBox 7" id="7"/>
          <p:cNvSpPr txBox="true"/>
          <p:nvPr/>
        </p:nvSpPr>
        <p:spPr>
          <a:xfrm rot="0">
            <a:off x="10491672" y="2024301"/>
            <a:ext cx="1578952" cy="1034423"/>
          </a:xfrm>
          <a:prstGeom prst="rect">
            <a:avLst/>
          </a:prstGeom>
        </p:spPr>
        <p:txBody>
          <a:bodyPr anchor="t" rtlCol="false" tIns="0" lIns="0" bIns="0" rIns="0">
            <a:spAutoFit/>
          </a:bodyPr>
          <a:lstStyle/>
          <a:p>
            <a:pPr algn="l">
              <a:lnSpc>
                <a:spcPts val="7680"/>
              </a:lnSpc>
            </a:pPr>
            <a:r>
              <a:rPr lang="en-US" sz="8000" spc="-656">
                <a:solidFill>
                  <a:srgbClr val="000000"/>
                </a:solidFill>
                <a:latin typeface="DM Sans"/>
                <a:ea typeface="DM Sans"/>
                <a:cs typeface="DM Sans"/>
                <a:sym typeface="DM Sans"/>
              </a:rPr>
              <a:t>01.</a:t>
            </a:r>
          </a:p>
        </p:txBody>
      </p:sp>
      <p:grpSp>
        <p:nvGrpSpPr>
          <p:cNvPr name="Group 8" id="8"/>
          <p:cNvGrpSpPr/>
          <p:nvPr/>
        </p:nvGrpSpPr>
        <p:grpSpPr>
          <a:xfrm rot="0">
            <a:off x="9975489" y="3862348"/>
            <a:ext cx="6998061" cy="2561528"/>
            <a:chOff x="0" y="0"/>
            <a:chExt cx="2342659" cy="857492"/>
          </a:xfrm>
        </p:grpSpPr>
        <p:sp>
          <p:nvSpPr>
            <p:cNvPr name="Freeform 9" id="9"/>
            <p:cNvSpPr/>
            <p:nvPr/>
          </p:nvSpPr>
          <p:spPr>
            <a:xfrm flipH="false" flipV="false" rot="0">
              <a:off x="0" y="0"/>
              <a:ext cx="2342659" cy="857492"/>
            </a:xfrm>
            <a:custGeom>
              <a:avLst/>
              <a:gdLst/>
              <a:ahLst/>
              <a:cxnLst/>
              <a:rect r="r" b="b" t="t" l="l"/>
              <a:pathLst>
                <a:path h="857492" w="2342659">
                  <a:moveTo>
                    <a:pt x="16594" y="0"/>
                  </a:moveTo>
                  <a:lnTo>
                    <a:pt x="2326064" y="0"/>
                  </a:lnTo>
                  <a:cubicBezTo>
                    <a:pt x="2335229" y="0"/>
                    <a:pt x="2342659" y="7430"/>
                    <a:pt x="2342659" y="16594"/>
                  </a:cubicBezTo>
                  <a:lnTo>
                    <a:pt x="2342659" y="840898"/>
                  </a:lnTo>
                  <a:cubicBezTo>
                    <a:pt x="2342659" y="845299"/>
                    <a:pt x="2340910" y="849520"/>
                    <a:pt x="2337798" y="852632"/>
                  </a:cubicBezTo>
                  <a:cubicBezTo>
                    <a:pt x="2334686" y="855744"/>
                    <a:pt x="2330465" y="857492"/>
                    <a:pt x="2326064" y="857492"/>
                  </a:cubicBezTo>
                  <a:lnTo>
                    <a:pt x="16594" y="857492"/>
                  </a:lnTo>
                  <a:cubicBezTo>
                    <a:pt x="7430" y="857492"/>
                    <a:pt x="0" y="850063"/>
                    <a:pt x="0" y="840898"/>
                  </a:cubicBezTo>
                  <a:lnTo>
                    <a:pt x="0" y="16594"/>
                  </a:lnTo>
                  <a:cubicBezTo>
                    <a:pt x="0" y="7430"/>
                    <a:pt x="7430" y="0"/>
                    <a:pt x="16594" y="0"/>
                  </a:cubicBezTo>
                  <a:close/>
                </a:path>
              </a:pathLst>
            </a:custGeom>
            <a:solidFill>
              <a:srgbClr val="8AB7E2"/>
            </a:solidFill>
          </p:spPr>
        </p:sp>
        <p:sp>
          <p:nvSpPr>
            <p:cNvPr name="TextBox 10" id="10"/>
            <p:cNvSpPr txBox="true"/>
            <p:nvPr/>
          </p:nvSpPr>
          <p:spPr>
            <a:xfrm>
              <a:off x="0" y="95250"/>
              <a:ext cx="2342659" cy="762242"/>
            </a:xfrm>
            <a:prstGeom prst="rect">
              <a:avLst/>
            </a:prstGeom>
          </p:spPr>
          <p:txBody>
            <a:bodyPr anchor="ctr" rtlCol="false" tIns="50800" lIns="50800" bIns="50800" rIns="50800"/>
            <a:lstStyle/>
            <a:p>
              <a:pPr algn="ctr">
                <a:lnSpc>
                  <a:spcPts val="1925"/>
                </a:lnSpc>
              </a:pPr>
            </a:p>
          </p:txBody>
        </p:sp>
      </p:grpSp>
      <p:grpSp>
        <p:nvGrpSpPr>
          <p:cNvPr name="Group 11" id="11"/>
          <p:cNvGrpSpPr/>
          <p:nvPr/>
        </p:nvGrpSpPr>
        <p:grpSpPr>
          <a:xfrm rot="0">
            <a:off x="9975489" y="6557226"/>
            <a:ext cx="6998061" cy="2561528"/>
            <a:chOff x="0" y="0"/>
            <a:chExt cx="2342659" cy="857492"/>
          </a:xfrm>
        </p:grpSpPr>
        <p:sp>
          <p:nvSpPr>
            <p:cNvPr name="Freeform 12" id="12"/>
            <p:cNvSpPr/>
            <p:nvPr/>
          </p:nvSpPr>
          <p:spPr>
            <a:xfrm flipH="false" flipV="false" rot="0">
              <a:off x="0" y="0"/>
              <a:ext cx="2342659" cy="857492"/>
            </a:xfrm>
            <a:custGeom>
              <a:avLst/>
              <a:gdLst/>
              <a:ahLst/>
              <a:cxnLst/>
              <a:rect r="r" b="b" t="t" l="l"/>
              <a:pathLst>
                <a:path h="857492" w="2342659">
                  <a:moveTo>
                    <a:pt x="16594" y="0"/>
                  </a:moveTo>
                  <a:lnTo>
                    <a:pt x="2326064" y="0"/>
                  </a:lnTo>
                  <a:cubicBezTo>
                    <a:pt x="2335229" y="0"/>
                    <a:pt x="2342659" y="7430"/>
                    <a:pt x="2342659" y="16594"/>
                  </a:cubicBezTo>
                  <a:lnTo>
                    <a:pt x="2342659" y="840898"/>
                  </a:lnTo>
                  <a:cubicBezTo>
                    <a:pt x="2342659" y="845299"/>
                    <a:pt x="2340910" y="849520"/>
                    <a:pt x="2337798" y="852632"/>
                  </a:cubicBezTo>
                  <a:cubicBezTo>
                    <a:pt x="2334686" y="855744"/>
                    <a:pt x="2330465" y="857492"/>
                    <a:pt x="2326064" y="857492"/>
                  </a:cubicBezTo>
                  <a:lnTo>
                    <a:pt x="16594" y="857492"/>
                  </a:lnTo>
                  <a:cubicBezTo>
                    <a:pt x="7430" y="857492"/>
                    <a:pt x="0" y="850063"/>
                    <a:pt x="0" y="840898"/>
                  </a:cubicBezTo>
                  <a:lnTo>
                    <a:pt x="0" y="16594"/>
                  </a:lnTo>
                  <a:cubicBezTo>
                    <a:pt x="0" y="7430"/>
                    <a:pt x="7430" y="0"/>
                    <a:pt x="16594" y="0"/>
                  </a:cubicBezTo>
                  <a:close/>
                </a:path>
              </a:pathLst>
            </a:custGeom>
            <a:solidFill>
              <a:srgbClr val="8AB7E2"/>
            </a:solidFill>
          </p:spPr>
        </p:sp>
        <p:sp>
          <p:nvSpPr>
            <p:cNvPr name="TextBox 13" id="13"/>
            <p:cNvSpPr txBox="true"/>
            <p:nvPr/>
          </p:nvSpPr>
          <p:spPr>
            <a:xfrm>
              <a:off x="0" y="95250"/>
              <a:ext cx="2342659" cy="762242"/>
            </a:xfrm>
            <a:prstGeom prst="rect">
              <a:avLst/>
            </a:prstGeom>
          </p:spPr>
          <p:txBody>
            <a:bodyPr anchor="ctr" rtlCol="false" tIns="50800" lIns="50800" bIns="50800" rIns="50800"/>
            <a:lstStyle/>
            <a:p>
              <a:pPr algn="ctr">
                <a:lnSpc>
                  <a:spcPts val="1925"/>
                </a:lnSpc>
              </a:pPr>
            </a:p>
          </p:txBody>
        </p:sp>
      </p:grpSp>
      <p:sp>
        <p:nvSpPr>
          <p:cNvPr name="TextBox 14" id="14"/>
          <p:cNvSpPr txBox="true"/>
          <p:nvPr/>
        </p:nvSpPr>
        <p:spPr>
          <a:xfrm rot="0">
            <a:off x="10491672" y="4717783"/>
            <a:ext cx="1578952" cy="1034423"/>
          </a:xfrm>
          <a:prstGeom prst="rect">
            <a:avLst/>
          </a:prstGeom>
        </p:spPr>
        <p:txBody>
          <a:bodyPr anchor="t" rtlCol="false" tIns="0" lIns="0" bIns="0" rIns="0">
            <a:spAutoFit/>
          </a:bodyPr>
          <a:lstStyle/>
          <a:p>
            <a:pPr algn="l">
              <a:lnSpc>
                <a:spcPts val="7680"/>
              </a:lnSpc>
            </a:pPr>
            <a:r>
              <a:rPr lang="en-US" sz="8000" spc="-656">
                <a:solidFill>
                  <a:srgbClr val="000000"/>
                </a:solidFill>
                <a:latin typeface="DM Sans"/>
                <a:ea typeface="DM Sans"/>
                <a:cs typeface="DM Sans"/>
                <a:sym typeface="DM Sans"/>
              </a:rPr>
              <a:t>02.</a:t>
            </a:r>
          </a:p>
        </p:txBody>
      </p:sp>
      <p:sp>
        <p:nvSpPr>
          <p:cNvPr name="TextBox 15" id="15"/>
          <p:cNvSpPr txBox="true"/>
          <p:nvPr/>
        </p:nvSpPr>
        <p:spPr>
          <a:xfrm rot="0">
            <a:off x="10491672" y="7411266"/>
            <a:ext cx="1578952" cy="1034423"/>
          </a:xfrm>
          <a:prstGeom prst="rect">
            <a:avLst/>
          </a:prstGeom>
        </p:spPr>
        <p:txBody>
          <a:bodyPr anchor="t" rtlCol="false" tIns="0" lIns="0" bIns="0" rIns="0">
            <a:spAutoFit/>
          </a:bodyPr>
          <a:lstStyle/>
          <a:p>
            <a:pPr algn="l">
              <a:lnSpc>
                <a:spcPts val="7680"/>
              </a:lnSpc>
            </a:pPr>
            <a:r>
              <a:rPr lang="en-US" sz="8000" spc="-656">
                <a:solidFill>
                  <a:srgbClr val="000000"/>
                </a:solidFill>
                <a:latin typeface="DM Sans"/>
                <a:ea typeface="DM Sans"/>
                <a:cs typeface="DM Sans"/>
                <a:sym typeface="DM Sans"/>
              </a:rPr>
              <a:t>03.</a:t>
            </a:r>
          </a:p>
        </p:txBody>
      </p:sp>
      <p:sp>
        <p:nvSpPr>
          <p:cNvPr name="TextBox 16" id="16"/>
          <p:cNvSpPr txBox="true"/>
          <p:nvPr/>
        </p:nvSpPr>
        <p:spPr>
          <a:xfrm rot="0">
            <a:off x="12070625" y="1653782"/>
            <a:ext cx="4132127" cy="1556385"/>
          </a:xfrm>
          <a:prstGeom prst="rect">
            <a:avLst/>
          </a:prstGeom>
        </p:spPr>
        <p:txBody>
          <a:bodyPr anchor="t" rtlCol="false" tIns="0" lIns="0" bIns="0" rIns="0">
            <a:spAutoFit/>
          </a:bodyPr>
          <a:lstStyle/>
          <a:p>
            <a:pPr algn="just" marL="0" indent="0" lvl="0">
              <a:lnSpc>
                <a:spcPts val="3104"/>
              </a:lnSpc>
              <a:spcBef>
                <a:spcPct val="0"/>
              </a:spcBef>
            </a:pPr>
            <a:r>
              <a:rPr lang="en-US" b="true" sz="2299" spc="36">
                <a:solidFill>
                  <a:srgbClr val="000000"/>
                </a:solidFill>
                <a:latin typeface="Canva Sans Bold"/>
                <a:ea typeface="Canva Sans Bold"/>
                <a:cs typeface="Canva Sans Bold"/>
                <a:sym typeface="Canva Sans Bold"/>
              </a:rPr>
              <a:t>Analysis of different types of Solar panels and their power output and reqiurement.</a:t>
            </a:r>
          </a:p>
        </p:txBody>
      </p:sp>
      <p:sp>
        <p:nvSpPr>
          <p:cNvPr name="TextBox 17" id="17"/>
          <p:cNvSpPr txBox="true"/>
          <p:nvPr/>
        </p:nvSpPr>
        <p:spPr>
          <a:xfrm rot="0">
            <a:off x="12218908" y="4736394"/>
            <a:ext cx="4132127" cy="775335"/>
          </a:xfrm>
          <a:prstGeom prst="rect">
            <a:avLst/>
          </a:prstGeom>
        </p:spPr>
        <p:txBody>
          <a:bodyPr anchor="t" rtlCol="false" tIns="0" lIns="0" bIns="0" rIns="0">
            <a:spAutoFit/>
          </a:bodyPr>
          <a:lstStyle/>
          <a:p>
            <a:pPr algn="l" marL="0" indent="0" lvl="0">
              <a:lnSpc>
                <a:spcPts val="3104"/>
              </a:lnSpc>
              <a:spcBef>
                <a:spcPct val="0"/>
              </a:spcBef>
            </a:pPr>
            <a:r>
              <a:rPr lang="en-US" b="true" sz="2299" spc="36">
                <a:solidFill>
                  <a:srgbClr val="000000"/>
                </a:solidFill>
                <a:latin typeface="Canva Sans Bold"/>
                <a:ea typeface="Canva Sans Bold"/>
                <a:cs typeface="Canva Sans Bold"/>
                <a:sym typeface="Canva Sans Bold"/>
              </a:rPr>
              <a:t>"Energy Consumption Across Occupancy Levels,</a:t>
            </a:r>
          </a:p>
        </p:txBody>
      </p:sp>
      <p:sp>
        <p:nvSpPr>
          <p:cNvPr name="TextBox 18" id="18"/>
          <p:cNvSpPr txBox="true"/>
          <p:nvPr/>
        </p:nvSpPr>
        <p:spPr>
          <a:xfrm rot="0">
            <a:off x="12218908" y="5528368"/>
            <a:ext cx="4132127" cy="409575"/>
          </a:xfrm>
          <a:prstGeom prst="rect">
            <a:avLst/>
          </a:prstGeom>
        </p:spPr>
        <p:txBody>
          <a:bodyPr anchor="t" rtlCol="false" tIns="0" lIns="0" bIns="0" rIns="0">
            <a:spAutoFit/>
          </a:bodyPr>
          <a:lstStyle/>
          <a:p>
            <a:pPr algn="l" marL="0" indent="0" lvl="0">
              <a:lnSpc>
                <a:spcPts val="3374"/>
              </a:lnSpc>
              <a:spcBef>
                <a:spcPct val="0"/>
              </a:spcBef>
            </a:pPr>
            <a:r>
              <a:rPr lang="en-US" b="true" sz="2499" spc="39">
                <a:solidFill>
                  <a:srgbClr val="000000"/>
                </a:solidFill>
                <a:latin typeface="Canva Sans Bold"/>
                <a:ea typeface="Canva Sans Bold"/>
                <a:cs typeface="Canva Sans Bold"/>
                <a:sym typeface="Canva Sans Bold"/>
              </a:rPr>
              <a:t>Room Size</a:t>
            </a:r>
            <a:r>
              <a:rPr lang="en-US" b="true" sz="2499" spc="39">
                <a:solidFill>
                  <a:srgbClr val="000000"/>
                </a:solidFill>
                <a:latin typeface="Canva Sans Bold"/>
                <a:ea typeface="Canva Sans Bold"/>
                <a:cs typeface="Canva Sans Bold"/>
                <a:sym typeface="Canva Sans Bold"/>
              </a:rPr>
              <a:t> vs Efficiency”</a:t>
            </a:r>
          </a:p>
        </p:txBody>
      </p:sp>
      <p:sp>
        <p:nvSpPr>
          <p:cNvPr name="Freeform 19" id="19"/>
          <p:cNvSpPr/>
          <p:nvPr/>
        </p:nvSpPr>
        <p:spPr>
          <a:xfrm flipH="false" flipV="false" rot="0">
            <a:off x="-848571" y="8919661"/>
            <a:ext cx="3870946" cy="950141"/>
          </a:xfrm>
          <a:custGeom>
            <a:avLst/>
            <a:gdLst/>
            <a:ahLst/>
            <a:cxnLst/>
            <a:rect r="r" b="b" t="t" l="l"/>
            <a:pathLst>
              <a:path h="950141" w="3870946">
                <a:moveTo>
                  <a:pt x="0" y="0"/>
                </a:moveTo>
                <a:lnTo>
                  <a:pt x="3870946" y="0"/>
                </a:lnTo>
                <a:lnTo>
                  <a:pt x="3870946" y="950141"/>
                </a:lnTo>
                <a:lnTo>
                  <a:pt x="0" y="95014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20" id="20"/>
          <p:cNvSpPr/>
          <p:nvPr/>
        </p:nvSpPr>
        <p:spPr>
          <a:xfrm flipH="false" flipV="false" rot="0">
            <a:off x="4472906" y="-2364815"/>
            <a:ext cx="4980952" cy="3731186"/>
          </a:xfrm>
          <a:custGeom>
            <a:avLst/>
            <a:gdLst/>
            <a:ahLst/>
            <a:cxnLst/>
            <a:rect r="r" b="b" t="t" l="l"/>
            <a:pathLst>
              <a:path h="3731186" w="4980952">
                <a:moveTo>
                  <a:pt x="0" y="0"/>
                </a:moveTo>
                <a:lnTo>
                  <a:pt x="4980951" y="0"/>
                </a:lnTo>
                <a:lnTo>
                  <a:pt x="4980951" y="3731186"/>
                </a:lnTo>
                <a:lnTo>
                  <a:pt x="0" y="373118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21" id="21"/>
          <p:cNvSpPr/>
          <p:nvPr/>
        </p:nvSpPr>
        <p:spPr>
          <a:xfrm flipH="false" flipV="false" rot="0">
            <a:off x="3431074" y="8919661"/>
            <a:ext cx="2587020" cy="2386526"/>
          </a:xfrm>
          <a:custGeom>
            <a:avLst/>
            <a:gdLst/>
            <a:ahLst/>
            <a:cxnLst/>
            <a:rect r="r" b="b" t="t" l="l"/>
            <a:pathLst>
              <a:path h="2386526" w="2587020">
                <a:moveTo>
                  <a:pt x="0" y="0"/>
                </a:moveTo>
                <a:lnTo>
                  <a:pt x="2587019" y="0"/>
                </a:lnTo>
                <a:lnTo>
                  <a:pt x="2587019" y="2386525"/>
                </a:lnTo>
                <a:lnTo>
                  <a:pt x="0" y="238652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22" id="22"/>
          <p:cNvSpPr/>
          <p:nvPr/>
        </p:nvSpPr>
        <p:spPr>
          <a:xfrm flipH="false" flipV="false" rot="0">
            <a:off x="-848571" y="-744412"/>
            <a:ext cx="2597326" cy="2796583"/>
          </a:xfrm>
          <a:custGeom>
            <a:avLst/>
            <a:gdLst/>
            <a:ahLst/>
            <a:cxnLst/>
            <a:rect r="r" b="b" t="t" l="l"/>
            <a:pathLst>
              <a:path h="2796583" w="2597326">
                <a:moveTo>
                  <a:pt x="0" y="0"/>
                </a:moveTo>
                <a:lnTo>
                  <a:pt x="2597327" y="0"/>
                </a:lnTo>
                <a:lnTo>
                  <a:pt x="2597327" y="2796583"/>
                </a:lnTo>
                <a:lnTo>
                  <a:pt x="0" y="2796583"/>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TextBox 23" id="23"/>
          <p:cNvSpPr txBox="true"/>
          <p:nvPr/>
        </p:nvSpPr>
        <p:spPr>
          <a:xfrm rot="0">
            <a:off x="12218908" y="7619549"/>
            <a:ext cx="3410843" cy="389255"/>
          </a:xfrm>
          <a:prstGeom prst="rect">
            <a:avLst/>
          </a:prstGeom>
        </p:spPr>
        <p:txBody>
          <a:bodyPr anchor="t" rtlCol="false" tIns="0" lIns="0" bIns="0" rIns="0">
            <a:spAutoFit/>
          </a:bodyPr>
          <a:lstStyle/>
          <a:p>
            <a:pPr algn="ctr">
              <a:lnSpc>
                <a:spcPts val="3220"/>
              </a:lnSpc>
            </a:pPr>
            <a:r>
              <a:rPr lang="en-US" sz="2300" b="true">
                <a:solidFill>
                  <a:srgbClr val="000000"/>
                </a:solidFill>
                <a:latin typeface="Canva Sans Bold"/>
                <a:ea typeface="Canva Sans Bold"/>
                <a:cs typeface="Canva Sans Bold"/>
                <a:sym typeface="Canva Sans Bold"/>
              </a:rPr>
              <a:t>Policy recommandation</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7631600" y="5655406"/>
            <a:ext cx="9627700" cy="2196234"/>
          </a:xfrm>
          <a:prstGeom prst="rect">
            <a:avLst/>
          </a:prstGeom>
        </p:spPr>
        <p:txBody>
          <a:bodyPr anchor="t" rtlCol="false" tIns="0" lIns="0" bIns="0" rIns="0">
            <a:spAutoFit/>
          </a:bodyPr>
          <a:lstStyle/>
          <a:p>
            <a:pPr algn="l">
              <a:lnSpc>
                <a:spcPts val="4422"/>
              </a:lnSpc>
              <a:spcBef>
                <a:spcPct val="0"/>
              </a:spcBef>
            </a:pPr>
            <a:r>
              <a:rPr lang="en-US" sz="3159">
                <a:solidFill>
                  <a:srgbClr val="000000"/>
                </a:solidFill>
                <a:latin typeface="Canva Sans"/>
                <a:ea typeface="Canva Sans"/>
                <a:cs typeface="Canva Sans"/>
                <a:sym typeface="Canva Sans"/>
              </a:rPr>
              <a:t>A single occupancy room requires  2785 Watts for an individual so based on that we require 160 to 183 sq. ft of area to fulfill the requirements to a large extent in summers.</a:t>
            </a:r>
          </a:p>
        </p:txBody>
      </p:sp>
      <p:sp>
        <p:nvSpPr>
          <p:cNvPr name="TextBox 3" id="3"/>
          <p:cNvSpPr txBox="true"/>
          <p:nvPr/>
        </p:nvSpPr>
        <p:spPr>
          <a:xfrm rot="0">
            <a:off x="7631600" y="3428400"/>
            <a:ext cx="9627700" cy="1091334"/>
          </a:xfrm>
          <a:prstGeom prst="rect">
            <a:avLst/>
          </a:prstGeom>
        </p:spPr>
        <p:txBody>
          <a:bodyPr anchor="t" rtlCol="false" tIns="0" lIns="0" bIns="0" rIns="0">
            <a:spAutoFit/>
          </a:bodyPr>
          <a:lstStyle/>
          <a:p>
            <a:pPr algn="l">
              <a:lnSpc>
                <a:spcPts val="4422"/>
              </a:lnSpc>
              <a:spcBef>
                <a:spcPct val="0"/>
              </a:spcBef>
            </a:pPr>
            <a:r>
              <a:rPr lang="en-US" sz="3159">
                <a:solidFill>
                  <a:srgbClr val="000000"/>
                </a:solidFill>
                <a:latin typeface="Canva Sans"/>
                <a:ea typeface="Canva Sans"/>
                <a:cs typeface="Canva Sans"/>
                <a:sym typeface="Canva Sans"/>
              </a:rPr>
              <a:t>Based on the the 6.5 Watt grid we can calculate the requirement of different systems as well:</a:t>
            </a:r>
          </a:p>
        </p:txBody>
      </p:sp>
      <p:sp>
        <p:nvSpPr>
          <p:cNvPr name="TextBox 4" id="4"/>
          <p:cNvSpPr txBox="true"/>
          <p:nvPr/>
        </p:nvSpPr>
        <p:spPr>
          <a:xfrm rot="0">
            <a:off x="369817" y="123865"/>
            <a:ext cx="12524432" cy="756055"/>
          </a:xfrm>
          <a:prstGeom prst="rect">
            <a:avLst/>
          </a:prstGeom>
        </p:spPr>
        <p:txBody>
          <a:bodyPr anchor="t" rtlCol="false" tIns="0" lIns="0" bIns="0" rIns="0">
            <a:spAutoFit/>
          </a:bodyPr>
          <a:lstStyle/>
          <a:p>
            <a:pPr algn="ctr">
              <a:lnSpc>
                <a:spcPts val="6102"/>
              </a:lnSpc>
              <a:spcBef>
                <a:spcPct val="0"/>
              </a:spcBef>
            </a:pPr>
            <a:r>
              <a:rPr lang="en-US" b="true" sz="4359" u="sng">
                <a:solidFill>
                  <a:srgbClr val="000000"/>
                </a:solidFill>
                <a:latin typeface="Canva Sans Bold"/>
                <a:ea typeface="Canva Sans Bold"/>
                <a:cs typeface="Canva Sans Bold"/>
                <a:sym typeface="Canva Sans Bold"/>
              </a:rPr>
              <a:t>SINGLE OCCUPANCY ROOMS REQUIREMENT</a:t>
            </a:r>
          </a:p>
        </p:txBody>
      </p:sp>
      <p:sp>
        <p:nvSpPr>
          <p:cNvPr name="Freeform 5" id="5"/>
          <p:cNvSpPr/>
          <p:nvPr/>
        </p:nvSpPr>
        <p:spPr>
          <a:xfrm flipH="false" flipV="false" rot="0">
            <a:off x="629040" y="2581140"/>
            <a:ext cx="5414686" cy="6281882"/>
          </a:xfrm>
          <a:custGeom>
            <a:avLst/>
            <a:gdLst/>
            <a:ahLst/>
            <a:cxnLst/>
            <a:rect r="r" b="b" t="t" l="l"/>
            <a:pathLst>
              <a:path h="6281882" w="5414686">
                <a:moveTo>
                  <a:pt x="0" y="0"/>
                </a:moveTo>
                <a:lnTo>
                  <a:pt x="5414686" y="0"/>
                </a:lnTo>
                <a:lnTo>
                  <a:pt x="5414686" y="6281882"/>
                </a:lnTo>
                <a:lnTo>
                  <a:pt x="0" y="6281882"/>
                </a:lnTo>
                <a:lnTo>
                  <a:pt x="0" y="0"/>
                </a:lnTo>
                <a:close/>
              </a:path>
            </a:pathLst>
          </a:custGeom>
          <a:blipFill>
            <a:blip r:embed="rId2"/>
            <a:stretch>
              <a:fillRect l="0" t="0" r="0" b="0"/>
            </a:stretch>
          </a:blipFill>
        </p:spPr>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6632032" y="5303995"/>
            <a:ext cx="10669161" cy="2196234"/>
          </a:xfrm>
          <a:prstGeom prst="rect">
            <a:avLst/>
          </a:prstGeom>
        </p:spPr>
        <p:txBody>
          <a:bodyPr anchor="t" rtlCol="false" tIns="0" lIns="0" bIns="0" rIns="0">
            <a:spAutoFit/>
          </a:bodyPr>
          <a:lstStyle/>
          <a:p>
            <a:pPr algn="l">
              <a:lnSpc>
                <a:spcPts val="4422"/>
              </a:lnSpc>
              <a:spcBef>
                <a:spcPct val="0"/>
              </a:spcBef>
            </a:pPr>
            <a:r>
              <a:rPr lang="en-US" sz="3159">
                <a:solidFill>
                  <a:srgbClr val="000000"/>
                </a:solidFill>
                <a:latin typeface="Canva Sans"/>
                <a:ea typeface="Canva Sans"/>
                <a:cs typeface="Canva Sans"/>
                <a:sym typeface="Canva Sans"/>
              </a:rPr>
              <a:t>A single occupancy room requires  2190 Watts for an individual so based on that we require 126 to 145 sq. ft of area to fulfill the requirements to a large extent in summers.</a:t>
            </a:r>
          </a:p>
        </p:txBody>
      </p:sp>
      <p:sp>
        <p:nvSpPr>
          <p:cNvPr name="TextBox 3" id="3"/>
          <p:cNvSpPr txBox="true"/>
          <p:nvPr/>
        </p:nvSpPr>
        <p:spPr>
          <a:xfrm rot="0">
            <a:off x="6632032" y="3492163"/>
            <a:ext cx="10669161" cy="1091334"/>
          </a:xfrm>
          <a:prstGeom prst="rect">
            <a:avLst/>
          </a:prstGeom>
        </p:spPr>
        <p:txBody>
          <a:bodyPr anchor="t" rtlCol="false" tIns="0" lIns="0" bIns="0" rIns="0">
            <a:spAutoFit/>
          </a:bodyPr>
          <a:lstStyle/>
          <a:p>
            <a:pPr algn="l">
              <a:lnSpc>
                <a:spcPts val="4422"/>
              </a:lnSpc>
              <a:spcBef>
                <a:spcPct val="0"/>
              </a:spcBef>
            </a:pPr>
            <a:r>
              <a:rPr lang="en-US" sz="3159">
                <a:solidFill>
                  <a:srgbClr val="000000"/>
                </a:solidFill>
                <a:latin typeface="Canva Sans"/>
                <a:ea typeface="Canva Sans"/>
                <a:cs typeface="Canva Sans"/>
                <a:sym typeface="Canva Sans"/>
              </a:rPr>
              <a:t>Based on the the 6.5 Watt grid we can calculate the requirement of different systems as well:</a:t>
            </a:r>
          </a:p>
        </p:txBody>
      </p:sp>
      <p:sp>
        <p:nvSpPr>
          <p:cNvPr name="TextBox 4" id="4"/>
          <p:cNvSpPr txBox="true"/>
          <p:nvPr/>
        </p:nvSpPr>
        <p:spPr>
          <a:xfrm rot="0">
            <a:off x="369817" y="123865"/>
            <a:ext cx="12524432" cy="756055"/>
          </a:xfrm>
          <a:prstGeom prst="rect">
            <a:avLst/>
          </a:prstGeom>
        </p:spPr>
        <p:txBody>
          <a:bodyPr anchor="t" rtlCol="false" tIns="0" lIns="0" bIns="0" rIns="0">
            <a:spAutoFit/>
          </a:bodyPr>
          <a:lstStyle/>
          <a:p>
            <a:pPr algn="ctr">
              <a:lnSpc>
                <a:spcPts val="6102"/>
              </a:lnSpc>
              <a:spcBef>
                <a:spcPct val="0"/>
              </a:spcBef>
            </a:pPr>
            <a:r>
              <a:rPr lang="en-US" b="true" sz="4359" u="sng">
                <a:solidFill>
                  <a:srgbClr val="000000"/>
                </a:solidFill>
                <a:latin typeface="Canva Sans Bold"/>
                <a:ea typeface="Canva Sans Bold"/>
                <a:cs typeface="Canva Sans Bold"/>
                <a:sym typeface="Canva Sans Bold"/>
              </a:rPr>
              <a:t>DOUBLE OCCUPANCY ROOMS REQUIREMENT</a:t>
            </a:r>
          </a:p>
        </p:txBody>
      </p:sp>
      <p:sp>
        <p:nvSpPr>
          <p:cNvPr name="Freeform 5" id="5"/>
          <p:cNvSpPr/>
          <p:nvPr/>
        </p:nvSpPr>
        <p:spPr>
          <a:xfrm flipH="false" flipV="false" rot="0">
            <a:off x="369817" y="2262869"/>
            <a:ext cx="5901443" cy="6215602"/>
          </a:xfrm>
          <a:custGeom>
            <a:avLst/>
            <a:gdLst/>
            <a:ahLst/>
            <a:cxnLst/>
            <a:rect r="r" b="b" t="t" l="l"/>
            <a:pathLst>
              <a:path h="6215602" w="5901443">
                <a:moveTo>
                  <a:pt x="0" y="0"/>
                </a:moveTo>
                <a:lnTo>
                  <a:pt x="5901442" y="0"/>
                </a:lnTo>
                <a:lnTo>
                  <a:pt x="5901442" y="6215602"/>
                </a:lnTo>
                <a:lnTo>
                  <a:pt x="0" y="6215602"/>
                </a:lnTo>
                <a:lnTo>
                  <a:pt x="0" y="0"/>
                </a:lnTo>
                <a:close/>
              </a:path>
            </a:pathLst>
          </a:custGeom>
          <a:blipFill>
            <a:blip r:embed="rId2"/>
            <a:stretch>
              <a:fillRect l="0" t="0" r="-9505" b="0"/>
            </a:stretch>
          </a:blipFill>
        </p:spPr>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7153165" y="4906902"/>
            <a:ext cx="10520381" cy="2196234"/>
          </a:xfrm>
          <a:prstGeom prst="rect">
            <a:avLst/>
          </a:prstGeom>
        </p:spPr>
        <p:txBody>
          <a:bodyPr anchor="t" rtlCol="false" tIns="0" lIns="0" bIns="0" rIns="0">
            <a:spAutoFit/>
          </a:bodyPr>
          <a:lstStyle/>
          <a:p>
            <a:pPr algn="l">
              <a:lnSpc>
                <a:spcPts val="4422"/>
              </a:lnSpc>
              <a:spcBef>
                <a:spcPct val="0"/>
              </a:spcBef>
            </a:pPr>
            <a:r>
              <a:rPr lang="en-US" sz="3159">
                <a:solidFill>
                  <a:srgbClr val="000000"/>
                </a:solidFill>
                <a:latin typeface="Canva Sans"/>
                <a:ea typeface="Canva Sans"/>
                <a:cs typeface="Canva Sans"/>
                <a:sym typeface="Canva Sans"/>
              </a:rPr>
              <a:t>A single occupancy room requires  1816.67 Watts for an individual so based on that we require 105 to 120 sq. ft of area to fulfill the requirements to a large extent in summers.</a:t>
            </a:r>
          </a:p>
        </p:txBody>
      </p:sp>
      <p:sp>
        <p:nvSpPr>
          <p:cNvPr name="TextBox 3" id="3"/>
          <p:cNvSpPr txBox="true"/>
          <p:nvPr/>
        </p:nvSpPr>
        <p:spPr>
          <a:xfrm rot="0">
            <a:off x="7153165" y="2791886"/>
            <a:ext cx="10520381" cy="1091334"/>
          </a:xfrm>
          <a:prstGeom prst="rect">
            <a:avLst/>
          </a:prstGeom>
        </p:spPr>
        <p:txBody>
          <a:bodyPr anchor="t" rtlCol="false" tIns="0" lIns="0" bIns="0" rIns="0">
            <a:spAutoFit/>
          </a:bodyPr>
          <a:lstStyle/>
          <a:p>
            <a:pPr algn="l">
              <a:lnSpc>
                <a:spcPts val="4422"/>
              </a:lnSpc>
              <a:spcBef>
                <a:spcPct val="0"/>
              </a:spcBef>
            </a:pPr>
            <a:r>
              <a:rPr lang="en-US" sz="3159">
                <a:solidFill>
                  <a:srgbClr val="000000"/>
                </a:solidFill>
                <a:latin typeface="Canva Sans"/>
                <a:ea typeface="Canva Sans"/>
                <a:cs typeface="Canva Sans"/>
                <a:sym typeface="Canva Sans"/>
              </a:rPr>
              <a:t>Based on the the 6.5 Watt grid we can calculate the requirement of different systems as well:</a:t>
            </a:r>
          </a:p>
        </p:txBody>
      </p:sp>
      <p:sp>
        <p:nvSpPr>
          <p:cNvPr name="TextBox 4" id="4"/>
          <p:cNvSpPr txBox="true"/>
          <p:nvPr/>
        </p:nvSpPr>
        <p:spPr>
          <a:xfrm rot="0">
            <a:off x="369817" y="123865"/>
            <a:ext cx="12524432" cy="756055"/>
          </a:xfrm>
          <a:prstGeom prst="rect">
            <a:avLst/>
          </a:prstGeom>
        </p:spPr>
        <p:txBody>
          <a:bodyPr anchor="t" rtlCol="false" tIns="0" lIns="0" bIns="0" rIns="0">
            <a:spAutoFit/>
          </a:bodyPr>
          <a:lstStyle/>
          <a:p>
            <a:pPr algn="ctr">
              <a:lnSpc>
                <a:spcPts val="6102"/>
              </a:lnSpc>
              <a:spcBef>
                <a:spcPct val="0"/>
              </a:spcBef>
            </a:pPr>
            <a:r>
              <a:rPr lang="en-US" b="true" sz="4359" u="sng">
                <a:solidFill>
                  <a:srgbClr val="000000"/>
                </a:solidFill>
                <a:latin typeface="Canva Sans Bold"/>
                <a:ea typeface="Canva Sans Bold"/>
                <a:cs typeface="Canva Sans Bold"/>
                <a:sym typeface="Canva Sans Bold"/>
              </a:rPr>
              <a:t>TRIPLE OCCUPANCY ROOMS REQUIREMENT</a:t>
            </a:r>
          </a:p>
        </p:txBody>
      </p:sp>
      <p:sp>
        <p:nvSpPr>
          <p:cNvPr name="Freeform 5" id="5"/>
          <p:cNvSpPr/>
          <p:nvPr/>
        </p:nvSpPr>
        <p:spPr>
          <a:xfrm flipH="false" flipV="false" rot="0">
            <a:off x="369817" y="1737734"/>
            <a:ext cx="6262216" cy="6811533"/>
          </a:xfrm>
          <a:custGeom>
            <a:avLst/>
            <a:gdLst/>
            <a:ahLst/>
            <a:cxnLst/>
            <a:rect r="r" b="b" t="t" l="l"/>
            <a:pathLst>
              <a:path h="6811533" w="6262216">
                <a:moveTo>
                  <a:pt x="0" y="0"/>
                </a:moveTo>
                <a:lnTo>
                  <a:pt x="6262215" y="0"/>
                </a:lnTo>
                <a:lnTo>
                  <a:pt x="6262215" y="6811532"/>
                </a:lnTo>
                <a:lnTo>
                  <a:pt x="0" y="6811532"/>
                </a:lnTo>
                <a:lnTo>
                  <a:pt x="0" y="0"/>
                </a:lnTo>
                <a:close/>
              </a:path>
            </a:pathLst>
          </a:custGeom>
          <a:blipFill>
            <a:blip r:embed="rId2"/>
            <a:stretch>
              <a:fillRect l="0" t="0" r="0" b="0"/>
            </a:stretch>
          </a:blipFill>
        </p:spPr>
      </p:sp>
    </p:spTree>
  </p:cSld>
  <p:clrMapOvr>
    <a:masterClrMapping/>
  </p:clrMapOvr>
</p:sld>
</file>

<file path=ppt/slides/slide23.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0" y="1855235"/>
            <a:ext cx="18288000" cy="5512524"/>
            <a:chOff x="0" y="0"/>
            <a:chExt cx="24384000" cy="7350032"/>
          </a:xfrm>
        </p:grpSpPr>
        <p:sp>
          <p:nvSpPr>
            <p:cNvPr name="TextBox 3" id="3"/>
            <p:cNvSpPr txBox="true"/>
            <p:nvPr/>
          </p:nvSpPr>
          <p:spPr>
            <a:xfrm rot="0">
              <a:off x="0" y="0"/>
              <a:ext cx="10390330" cy="5873908"/>
            </a:xfrm>
            <a:prstGeom prst="rect">
              <a:avLst/>
            </a:prstGeom>
          </p:spPr>
          <p:txBody>
            <a:bodyPr anchor="t" rtlCol="false" tIns="0" lIns="0" bIns="0" rIns="0">
              <a:spAutoFit/>
            </a:bodyPr>
            <a:lstStyle/>
            <a:p>
              <a:pPr algn="l" marL="0" indent="0" lvl="0">
                <a:lnSpc>
                  <a:spcPts val="11562"/>
                </a:lnSpc>
                <a:spcBef>
                  <a:spcPct val="0"/>
                </a:spcBef>
              </a:pPr>
              <a:r>
                <a:rPr lang="en-US" b="true" sz="9635">
                  <a:solidFill>
                    <a:srgbClr val="000000"/>
                  </a:solidFill>
                  <a:latin typeface="Canva Sans Bold"/>
                  <a:ea typeface="Canva Sans Bold"/>
                  <a:cs typeface="Canva Sans Bold"/>
                  <a:sym typeface="Canva Sans Bold"/>
                </a:rPr>
                <a:t>Occupancy Levels  vs Efficiency</a:t>
              </a:r>
            </a:p>
          </p:txBody>
        </p:sp>
        <p:sp>
          <p:nvSpPr>
            <p:cNvPr name="TextBox 4" id="4"/>
            <p:cNvSpPr txBox="true"/>
            <p:nvPr/>
          </p:nvSpPr>
          <p:spPr>
            <a:xfrm rot="0">
              <a:off x="12543368" y="-47625"/>
              <a:ext cx="11840632" cy="1870984"/>
            </a:xfrm>
            <a:prstGeom prst="rect">
              <a:avLst/>
            </a:prstGeom>
          </p:spPr>
          <p:txBody>
            <a:bodyPr anchor="t" rtlCol="false" tIns="0" lIns="0" bIns="0" rIns="0">
              <a:spAutoFit/>
            </a:bodyPr>
            <a:lstStyle/>
            <a:p>
              <a:pPr algn="l" marL="0" indent="0" lvl="0">
                <a:lnSpc>
                  <a:spcPts val="5636"/>
                </a:lnSpc>
                <a:spcBef>
                  <a:spcPct val="0"/>
                </a:spcBef>
              </a:pPr>
              <a:r>
                <a:rPr lang="en-US" b="true" sz="4336">
                  <a:solidFill>
                    <a:srgbClr val="000000"/>
                  </a:solidFill>
                  <a:latin typeface="Canva Sans Bold"/>
                  <a:ea typeface="Canva Sans Bold"/>
                  <a:cs typeface="Canva Sans Bold"/>
                  <a:sym typeface="Canva Sans Bold"/>
                </a:rPr>
                <a:t>Percentage Difference in Per Student Consumption:</a:t>
              </a:r>
            </a:p>
          </p:txBody>
        </p:sp>
        <p:sp>
          <p:nvSpPr>
            <p:cNvPr name="TextBox 5" id="5"/>
            <p:cNvSpPr txBox="true"/>
            <p:nvPr/>
          </p:nvSpPr>
          <p:spPr>
            <a:xfrm rot="0">
              <a:off x="12543368" y="2224184"/>
              <a:ext cx="11840632" cy="5125848"/>
            </a:xfrm>
            <a:prstGeom prst="rect">
              <a:avLst/>
            </a:prstGeom>
          </p:spPr>
          <p:txBody>
            <a:bodyPr anchor="t" rtlCol="false" tIns="0" lIns="0" bIns="0" rIns="0">
              <a:spAutoFit/>
            </a:bodyPr>
            <a:lstStyle/>
            <a:p>
              <a:pPr algn="l" marL="728120" indent="-364060" lvl="1">
                <a:lnSpc>
                  <a:spcPts val="5058"/>
                </a:lnSpc>
                <a:buFont typeface="Arial"/>
                <a:buChar char="•"/>
              </a:pPr>
              <a:r>
                <a:rPr lang="en-US" sz="3372">
                  <a:solidFill>
                    <a:srgbClr val="000000"/>
                  </a:solidFill>
                  <a:latin typeface="Canva Sans"/>
                  <a:ea typeface="Canva Sans"/>
                  <a:cs typeface="Canva Sans"/>
                  <a:sym typeface="Canva Sans"/>
                </a:rPr>
                <a:t>Double vs. Single: (2735 - 2190) / 2735 * 100 ≈ 19.96%</a:t>
              </a:r>
            </a:p>
            <a:p>
              <a:pPr algn="l" marL="728120" indent="-364060" lvl="1">
                <a:lnSpc>
                  <a:spcPts val="5058"/>
                </a:lnSpc>
                <a:buFont typeface="Arial"/>
                <a:buChar char="•"/>
              </a:pPr>
              <a:r>
                <a:rPr lang="en-US" sz="3372">
                  <a:solidFill>
                    <a:srgbClr val="000000"/>
                  </a:solidFill>
                  <a:latin typeface="Canva Sans"/>
                  <a:ea typeface="Canva Sans"/>
                  <a:cs typeface="Canva Sans"/>
                  <a:sym typeface="Canva Sans"/>
                </a:rPr>
                <a:t>Triple vs. Double: (2190 - 1816.67) / 2190 * 100 ≈ 16.99%</a:t>
              </a:r>
            </a:p>
            <a:p>
              <a:pPr algn="l" marL="771299" indent="-385649" lvl="1">
                <a:lnSpc>
                  <a:spcPts val="5358"/>
                </a:lnSpc>
                <a:buFont typeface="Arial"/>
                <a:buChar char="•"/>
              </a:pPr>
              <a:r>
                <a:rPr lang="en-US" sz="3572">
                  <a:solidFill>
                    <a:srgbClr val="000000"/>
                  </a:solidFill>
                  <a:latin typeface="Canva Sans"/>
                  <a:ea typeface="Canva Sans"/>
                  <a:cs typeface="Canva Sans"/>
                  <a:sym typeface="Canva Sans"/>
                </a:rPr>
                <a:t>Triple vs. Single: (2735 - 1816.67) / 2735 * 100 ≈ </a:t>
              </a:r>
              <a:r>
                <a:rPr lang="en-US" b="true" sz="3572">
                  <a:solidFill>
                    <a:srgbClr val="CCC14F"/>
                  </a:solidFill>
                  <a:latin typeface="Canva Sans Bold"/>
                  <a:ea typeface="Canva Sans Bold"/>
                  <a:cs typeface="Canva Sans Bold"/>
                  <a:sym typeface="Canva Sans Bold"/>
                </a:rPr>
                <a:t>33.60%</a:t>
              </a:r>
            </a:p>
          </p:txBody>
        </p:sp>
      </p:gr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2623500"/>
            <a:ext cx="18288000" cy="5040000"/>
          </a:xfrm>
          <a:custGeom>
            <a:avLst/>
            <a:gdLst/>
            <a:ahLst/>
            <a:cxnLst/>
            <a:rect r="r" b="b" t="t" l="l"/>
            <a:pathLst>
              <a:path h="5040000" w="18288000">
                <a:moveTo>
                  <a:pt x="0" y="0"/>
                </a:moveTo>
                <a:lnTo>
                  <a:pt x="18288000" y="0"/>
                </a:lnTo>
                <a:lnTo>
                  <a:pt x="18288000" y="5040000"/>
                </a:lnTo>
                <a:lnTo>
                  <a:pt x="0" y="5040000"/>
                </a:lnTo>
                <a:lnTo>
                  <a:pt x="0" y="0"/>
                </a:lnTo>
                <a:close/>
              </a:path>
            </a:pathLst>
          </a:custGeom>
          <a:blipFill>
            <a:blip r:embed="rId2"/>
            <a:stretch>
              <a:fillRect l="0" t="0" r="0" b="0"/>
            </a:stretch>
          </a:blipFill>
        </p:spPr>
      </p:sp>
      <p:sp>
        <p:nvSpPr>
          <p:cNvPr name="TextBox 3" id="3"/>
          <p:cNvSpPr txBox="true"/>
          <p:nvPr/>
        </p:nvSpPr>
        <p:spPr>
          <a:xfrm rot="0">
            <a:off x="2009759" y="159703"/>
            <a:ext cx="13688318" cy="1566544"/>
          </a:xfrm>
          <a:prstGeom prst="rect">
            <a:avLst/>
          </a:prstGeom>
        </p:spPr>
        <p:txBody>
          <a:bodyPr anchor="t" rtlCol="false" tIns="0" lIns="0" bIns="0" rIns="0">
            <a:spAutoFit/>
          </a:bodyPr>
          <a:lstStyle/>
          <a:p>
            <a:pPr algn="ctr">
              <a:lnSpc>
                <a:spcPts val="12880"/>
              </a:lnSpc>
            </a:pPr>
            <a:r>
              <a:rPr lang="en-US" sz="9200" b="true">
                <a:solidFill>
                  <a:srgbClr val="000000"/>
                </a:solidFill>
                <a:latin typeface="Canva Sans Bold"/>
                <a:ea typeface="Canva Sans Bold"/>
                <a:cs typeface="Canva Sans Bold"/>
                <a:sym typeface="Canva Sans Bold"/>
              </a:rPr>
              <a:t>Room Size  vs Efficiency</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515136" y="1028700"/>
            <a:ext cx="13257727" cy="3722273"/>
          </a:xfrm>
          <a:custGeom>
            <a:avLst/>
            <a:gdLst/>
            <a:ahLst/>
            <a:cxnLst/>
            <a:rect r="r" b="b" t="t" l="l"/>
            <a:pathLst>
              <a:path h="3722273" w="13257727">
                <a:moveTo>
                  <a:pt x="0" y="0"/>
                </a:moveTo>
                <a:lnTo>
                  <a:pt x="13257728" y="0"/>
                </a:lnTo>
                <a:lnTo>
                  <a:pt x="13257728" y="3722273"/>
                </a:lnTo>
                <a:lnTo>
                  <a:pt x="0" y="3722273"/>
                </a:lnTo>
                <a:lnTo>
                  <a:pt x="0" y="0"/>
                </a:lnTo>
                <a:close/>
              </a:path>
            </a:pathLst>
          </a:custGeom>
          <a:blipFill>
            <a:blip r:embed="rId2"/>
            <a:stretch>
              <a:fillRect l="0" t="0" r="0" b="0"/>
            </a:stretch>
          </a:blipFill>
        </p:spPr>
      </p:sp>
      <p:sp>
        <p:nvSpPr>
          <p:cNvPr name="TextBox 3" id="3"/>
          <p:cNvSpPr txBox="true"/>
          <p:nvPr/>
        </p:nvSpPr>
        <p:spPr>
          <a:xfrm rot="0">
            <a:off x="0" y="6317739"/>
            <a:ext cx="18288000" cy="2380615"/>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a:ea typeface="Canva Sans"/>
                <a:cs typeface="Canva Sans"/>
                <a:sym typeface="Canva Sans"/>
              </a:rPr>
              <a:t>Overall, while larger rooms still tend to have better cooling efficiency for double and triple occupancy scenarios, the difference in efficiency between room sizes is less pronounced compared to single occupancy scenarios due to factors such as increased heat generation and diminishing returns with larger room sizes.</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32554" y="2006398"/>
            <a:ext cx="8911446" cy="6683584"/>
          </a:xfrm>
          <a:custGeom>
            <a:avLst/>
            <a:gdLst/>
            <a:ahLst/>
            <a:cxnLst/>
            <a:rect r="r" b="b" t="t" l="l"/>
            <a:pathLst>
              <a:path h="6683584" w="8911446">
                <a:moveTo>
                  <a:pt x="0" y="0"/>
                </a:moveTo>
                <a:lnTo>
                  <a:pt x="8911446" y="0"/>
                </a:lnTo>
                <a:lnTo>
                  <a:pt x="8911446" y="6683584"/>
                </a:lnTo>
                <a:lnTo>
                  <a:pt x="0" y="6683584"/>
                </a:lnTo>
                <a:lnTo>
                  <a:pt x="0" y="0"/>
                </a:lnTo>
                <a:close/>
              </a:path>
            </a:pathLst>
          </a:custGeom>
          <a:blipFill>
            <a:blip r:embed="rId2"/>
            <a:stretch>
              <a:fillRect l="0" t="0" r="0" b="0"/>
            </a:stretch>
          </a:blipFill>
        </p:spPr>
      </p:sp>
      <p:sp>
        <p:nvSpPr>
          <p:cNvPr name="TextBox 3" id="3"/>
          <p:cNvSpPr txBox="true"/>
          <p:nvPr/>
        </p:nvSpPr>
        <p:spPr>
          <a:xfrm rot="0">
            <a:off x="9554902" y="2226225"/>
            <a:ext cx="7969864" cy="1029739"/>
          </a:xfrm>
          <a:prstGeom prst="rect">
            <a:avLst/>
          </a:prstGeom>
        </p:spPr>
        <p:txBody>
          <a:bodyPr anchor="t" rtlCol="false" tIns="0" lIns="0" bIns="0" rIns="0">
            <a:spAutoFit/>
          </a:bodyPr>
          <a:lstStyle/>
          <a:p>
            <a:pPr algn="l">
              <a:lnSpc>
                <a:spcPts val="4142"/>
              </a:lnSpc>
              <a:spcBef>
                <a:spcPct val="0"/>
              </a:spcBef>
            </a:pPr>
            <a:r>
              <a:rPr lang="en-US" sz="2959">
                <a:solidFill>
                  <a:srgbClr val="000000"/>
                </a:solidFill>
                <a:latin typeface="Canva Sans"/>
                <a:ea typeface="Canva Sans"/>
                <a:cs typeface="Canva Sans"/>
                <a:sym typeface="Canva Sans"/>
              </a:rPr>
              <a:t>The rooftop area of hostels at our campus ranges from 3800 sq. ft to 4200 sq. ft.</a:t>
            </a:r>
          </a:p>
        </p:txBody>
      </p:sp>
      <p:sp>
        <p:nvSpPr>
          <p:cNvPr name="TextBox 4" id="4"/>
          <p:cNvSpPr txBox="true"/>
          <p:nvPr/>
        </p:nvSpPr>
        <p:spPr>
          <a:xfrm rot="0">
            <a:off x="2881784" y="128522"/>
            <a:ext cx="12524432" cy="935126"/>
          </a:xfrm>
          <a:prstGeom prst="rect">
            <a:avLst/>
          </a:prstGeom>
        </p:spPr>
        <p:txBody>
          <a:bodyPr anchor="t" rtlCol="false" tIns="0" lIns="0" bIns="0" rIns="0">
            <a:spAutoFit/>
          </a:bodyPr>
          <a:lstStyle/>
          <a:p>
            <a:pPr algn="ctr">
              <a:lnSpc>
                <a:spcPts val="7782"/>
              </a:lnSpc>
              <a:spcBef>
                <a:spcPct val="0"/>
              </a:spcBef>
            </a:pPr>
            <a:r>
              <a:rPr lang="en-US" b="true" sz="5559" u="sng">
                <a:solidFill>
                  <a:srgbClr val="000000"/>
                </a:solidFill>
                <a:latin typeface="Canva Sans Bold"/>
                <a:ea typeface="Canva Sans Bold"/>
                <a:cs typeface="Canva Sans Bold"/>
                <a:sym typeface="Canva Sans Bold"/>
              </a:rPr>
              <a:t>Hostels at our Campus</a:t>
            </a:r>
          </a:p>
        </p:txBody>
      </p:sp>
      <p:sp>
        <p:nvSpPr>
          <p:cNvPr name="TextBox 5" id="5"/>
          <p:cNvSpPr txBox="true"/>
          <p:nvPr/>
        </p:nvSpPr>
        <p:spPr>
          <a:xfrm rot="0">
            <a:off x="9554902" y="4082023"/>
            <a:ext cx="7969864" cy="2075330"/>
          </a:xfrm>
          <a:prstGeom prst="rect">
            <a:avLst/>
          </a:prstGeom>
        </p:spPr>
        <p:txBody>
          <a:bodyPr anchor="t" rtlCol="false" tIns="0" lIns="0" bIns="0" rIns="0">
            <a:spAutoFit/>
          </a:bodyPr>
          <a:lstStyle/>
          <a:p>
            <a:pPr algn="l">
              <a:lnSpc>
                <a:spcPts val="4195"/>
              </a:lnSpc>
              <a:spcBef>
                <a:spcPct val="0"/>
              </a:spcBef>
            </a:pPr>
            <a:r>
              <a:rPr lang="en-US" sz="2996">
                <a:solidFill>
                  <a:srgbClr val="000000"/>
                </a:solidFill>
                <a:latin typeface="Canva Sans"/>
                <a:ea typeface="Canva Sans"/>
                <a:cs typeface="Canva Sans"/>
                <a:sym typeface="Canva Sans"/>
              </a:rPr>
              <a:t>Based on the calculations if we can install solar panels to a maximum capacity, we can produce roughly 290kWh per day on a good sunny day.</a:t>
            </a:r>
          </a:p>
        </p:txBody>
      </p:sp>
      <p:sp>
        <p:nvSpPr>
          <p:cNvPr name="TextBox 6" id="6"/>
          <p:cNvSpPr txBox="true"/>
          <p:nvPr/>
        </p:nvSpPr>
        <p:spPr>
          <a:xfrm rot="0">
            <a:off x="9554902" y="6976502"/>
            <a:ext cx="7704398" cy="1892808"/>
          </a:xfrm>
          <a:prstGeom prst="rect">
            <a:avLst/>
          </a:prstGeom>
        </p:spPr>
        <p:txBody>
          <a:bodyPr anchor="t" rtlCol="false" tIns="0" lIns="0" bIns="0" rIns="0">
            <a:spAutoFit/>
          </a:bodyPr>
          <a:lstStyle/>
          <a:p>
            <a:pPr algn="just">
              <a:lnSpc>
                <a:spcPts val="3821"/>
              </a:lnSpc>
              <a:spcBef>
                <a:spcPct val="0"/>
              </a:spcBef>
            </a:pPr>
            <a:r>
              <a:rPr lang="en-US" sz="2729">
                <a:solidFill>
                  <a:srgbClr val="000000"/>
                </a:solidFill>
                <a:latin typeface="Canva Sans"/>
                <a:ea typeface="Canva Sans"/>
                <a:cs typeface="Canva Sans"/>
                <a:sym typeface="Canva Sans"/>
              </a:rPr>
              <a:t>On a rainy day, the output might drop to 50% or more, but the area of Gandhinagar receives almost 270-300 days of good sunlight every year.</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32554" y="2006398"/>
            <a:ext cx="8911446" cy="6683584"/>
          </a:xfrm>
          <a:custGeom>
            <a:avLst/>
            <a:gdLst/>
            <a:ahLst/>
            <a:cxnLst/>
            <a:rect r="r" b="b" t="t" l="l"/>
            <a:pathLst>
              <a:path h="6683584" w="8911446">
                <a:moveTo>
                  <a:pt x="0" y="0"/>
                </a:moveTo>
                <a:lnTo>
                  <a:pt x="8911446" y="0"/>
                </a:lnTo>
                <a:lnTo>
                  <a:pt x="8911446" y="6683584"/>
                </a:lnTo>
                <a:lnTo>
                  <a:pt x="0" y="6683584"/>
                </a:lnTo>
                <a:lnTo>
                  <a:pt x="0" y="0"/>
                </a:lnTo>
                <a:close/>
              </a:path>
            </a:pathLst>
          </a:custGeom>
          <a:blipFill>
            <a:blip r:embed="rId2"/>
            <a:stretch>
              <a:fillRect l="0" t="0" r="0" b="0"/>
            </a:stretch>
          </a:blipFill>
        </p:spPr>
      </p:sp>
      <p:sp>
        <p:nvSpPr>
          <p:cNvPr name="TextBox 3" id="3"/>
          <p:cNvSpPr txBox="true"/>
          <p:nvPr/>
        </p:nvSpPr>
        <p:spPr>
          <a:xfrm rot="0">
            <a:off x="9831208" y="3552305"/>
            <a:ext cx="7969864" cy="3125239"/>
          </a:xfrm>
          <a:prstGeom prst="rect">
            <a:avLst/>
          </a:prstGeom>
        </p:spPr>
        <p:txBody>
          <a:bodyPr anchor="t" rtlCol="false" tIns="0" lIns="0" bIns="0" rIns="0">
            <a:spAutoFit/>
          </a:bodyPr>
          <a:lstStyle/>
          <a:p>
            <a:pPr algn="l">
              <a:lnSpc>
                <a:spcPts val="4142"/>
              </a:lnSpc>
              <a:spcBef>
                <a:spcPct val="0"/>
              </a:spcBef>
            </a:pPr>
            <a:r>
              <a:rPr lang="en-US" sz="2959">
                <a:solidFill>
                  <a:srgbClr val="000000"/>
                </a:solidFill>
                <a:latin typeface="Canva Sans"/>
                <a:ea typeface="Canva Sans"/>
                <a:cs typeface="Canva Sans"/>
                <a:sym typeface="Canva Sans"/>
              </a:rPr>
              <a:t>So if we can increase out solar output we can increase our solar output for hostels to a large extent as currently we are producing on average  2500 kWh per month which can be increased to 3 times the current production.</a:t>
            </a:r>
          </a:p>
        </p:txBody>
      </p:sp>
      <p:sp>
        <p:nvSpPr>
          <p:cNvPr name="TextBox 4" id="4"/>
          <p:cNvSpPr txBox="true"/>
          <p:nvPr/>
        </p:nvSpPr>
        <p:spPr>
          <a:xfrm rot="0">
            <a:off x="2881784" y="128522"/>
            <a:ext cx="12524432" cy="935126"/>
          </a:xfrm>
          <a:prstGeom prst="rect">
            <a:avLst/>
          </a:prstGeom>
        </p:spPr>
        <p:txBody>
          <a:bodyPr anchor="t" rtlCol="false" tIns="0" lIns="0" bIns="0" rIns="0">
            <a:spAutoFit/>
          </a:bodyPr>
          <a:lstStyle/>
          <a:p>
            <a:pPr algn="ctr">
              <a:lnSpc>
                <a:spcPts val="7782"/>
              </a:lnSpc>
              <a:spcBef>
                <a:spcPct val="0"/>
              </a:spcBef>
            </a:pPr>
            <a:r>
              <a:rPr lang="en-US" b="true" sz="5559" u="sng">
                <a:solidFill>
                  <a:srgbClr val="000000"/>
                </a:solidFill>
                <a:latin typeface="Canva Sans Bold"/>
                <a:ea typeface="Canva Sans Bold"/>
                <a:cs typeface="Canva Sans Bold"/>
                <a:sym typeface="Canva Sans Bold"/>
              </a:rPr>
              <a:t>Hostels at our Campus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32554" y="2006398"/>
            <a:ext cx="8911446" cy="6683584"/>
          </a:xfrm>
          <a:custGeom>
            <a:avLst/>
            <a:gdLst/>
            <a:ahLst/>
            <a:cxnLst/>
            <a:rect r="r" b="b" t="t" l="l"/>
            <a:pathLst>
              <a:path h="6683584" w="8911446">
                <a:moveTo>
                  <a:pt x="0" y="0"/>
                </a:moveTo>
                <a:lnTo>
                  <a:pt x="8911446" y="0"/>
                </a:lnTo>
                <a:lnTo>
                  <a:pt x="8911446" y="6683584"/>
                </a:lnTo>
                <a:lnTo>
                  <a:pt x="0" y="6683584"/>
                </a:lnTo>
                <a:lnTo>
                  <a:pt x="0" y="0"/>
                </a:lnTo>
                <a:close/>
              </a:path>
            </a:pathLst>
          </a:custGeom>
          <a:blipFill>
            <a:blip r:embed="rId2"/>
            <a:stretch>
              <a:fillRect l="0" t="0" r="0" b="0"/>
            </a:stretch>
          </a:blipFill>
        </p:spPr>
      </p:sp>
      <p:sp>
        <p:nvSpPr>
          <p:cNvPr name="TextBox 3" id="3"/>
          <p:cNvSpPr txBox="true"/>
          <p:nvPr/>
        </p:nvSpPr>
        <p:spPr>
          <a:xfrm rot="0">
            <a:off x="9639919" y="3373286"/>
            <a:ext cx="7969864" cy="1029739"/>
          </a:xfrm>
          <a:prstGeom prst="rect">
            <a:avLst/>
          </a:prstGeom>
        </p:spPr>
        <p:txBody>
          <a:bodyPr anchor="t" rtlCol="false" tIns="0" lIns="0" bIns="0" rIns="0">
            <a:spAutoFit/>
          </a:bodyPr>
          <a:lstStyle/>
          <a:p>
            <a:pPr algn="l">
              <a:lnSpc>
                <a:spcPts val="4142"/>
              </a:lnSpc>
              <a:spcBef>
                <a:spcPct val="0"/>
              </a:spcBef>
            </a:pPr>
            <a:r>
              <a:rPr lang="en-US" sz="2959">
                <a:solidFill>
                  <a:srgbClr val="000000"/>
                </a:solidFill>
                <a:latin typeface="Canva Sans"/>
                <a:ea typeface="Canva Sans"/>
                <a:cs typeface="Canva Sans"/>
                <a:sym typeface="Canva Sans"/>
              </a:rPr>
              <a:t>In Gujarat the rate at which electricity is sold to grid is Rs 2.25/unit.</a:t>
            </a:r>
          </a:p>
        </p:txBody>
      </p:sp>
      <p:sp>
        <p:nvSpPr>
          <p:cNvPr name="TextBox 4" id="4"/>
          <p:cNvSpPr txBox="true"/>
          <p:nvPr/>
        </p:nvSpPr>
        <p:spPr>
          <a:xfrm rot="0">
            <a:off x="2881784" y="128522"/>
            <a:ext cx="12524432" cy="935126"/>
          </a:xfrm>
          <a:prstGeom prst="rect">
            <a:avLst/>
          </a:prstGeom>
        </p:spPr>
        <p:txBody>
          <a:bodyPr anchor="t" rtlCol="false" tIns="0" lIns="0" bIns="0" rIns="0">
            <a:spAutoFit/>
          </a:bodyPr>
          <a:lstStyle/>
          <a:p>
            <a:pPr algn="ctr">
              <a:lnSpc>
                <a:spcPts val="7782"/>
              </a:lnSpc>
              <a:spcBef>
                <a:spcPct val="0"/>
              </a:spcBef>
            </a:pPr>
            <a:r>
              <a:rPr lang="en-US" b="true" sz="5559" u="sng">
                <a:solidFill>
                  <a:srgbClr val="000000"/>
                </a:solidFill>
                <a:latin typeface="Canva Sans Bold"/>
                <a:ea typeface="Canva Sans Bold"/>
                <a:cs typeface="Canva Sans Bold"/>
                <a:sym typeface="Canva Sans Bold"/>
              </a:rPr>
              <a:t>Hostels at our Campus</a:t>
            </a:r>
          </a:p>
        </p:txBody>
      </p:sp>
      <p:sp>
        <p:nvSpPr>
          <p:cNvPr name="TextBox 5" id="5"/>
          <p:cNvSpPr txBox="true"/>
          <p:nvPr/>
        </p:nvSpPr>
        <p:spPr>
          <a:xfrm rot="0">
            <a:off x="9639919" y="4949725"/>
            <a:ext cx="7969864" cy="3125239"/>
          </a:xfrm>
          <a:prstGeom prst="rect">
            <a:avLst/>
          </a:prstGeom>
        </p:spPr>
        <p:txBody>
          <a:bodyPr anchor="t" rtlCol="false" tIns="0" lIns="0" bIns="0" rIns="0">
            <a:spAutoFit/>
          </a:bodyPr>
          <a:lstStyle/>
          <a:p>
            <a:pPr algn="l">
              <a:lnSpc>
                <a:spcPts val="4142"/>
              </a:lnSpc>
              <a:spcBef>
                <a:spcPct val="0"/>
              </a:spcBef>
            </a:pPr>
            <a:r>
              <a:rPr lang="en-US" sz="2959">
                <a:solidFill>
                  <a:srgbClr val="000000"/>
                </a:solidFill>
                <a:latin typeface="Canva Sans"/>
                <a:ea typeface="Canva Sans"/>
                <a:cs typeface="Canva Sans"/>
                <a:sym typeface="Canva Sans"/>
              </a:rPr>
              <a:t>Based on that we can upto </a:t>
            </a:r>
            <a:r>
              <a:rPr lang="en-US" sz="2959">
                <a:solidFill>
                  <a:srgbClr val="000000"/>
                </a:solidFill>
                <a:latin typeface="Canva Sans"/>
                <a:ea typeface="Canva Sans"/>
                <a:cs typeface="Canva Sans"/>
                <a:sym typeface="Canva Sans"/>
              </a:rPr>
              <a:t>R</a:t>
            </a:r>
            <a:r>
              <a:rPr lang="en-US" sz="2959">
                <a:solidFill>
                  <a:srgbClr val="000000"/>
                </a:solidFill>
                <a:latin typeface="Canva Sans"/>
                <a:ea typeface="Canva Sans"/>
                <a:cs typeface="Canva Sans"/>
                <a:sym typeface="Canva Sans"/>
              </a:rPr>
              <a:t>s 191,250 every year for every hostel. And if we do the same for every hostel then we can same approx 23 Lakh every year in the hostel energy bill alone. This figure can be doubled if we include the Academic area as well.</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32554" y="2006398"/>
            <a:ext cx="8911446" cy="6683584"/>
          </a:xfrm>
          <a:custGeom>
            <a:avLst/>
            <a:gdLst/>
            <a:ahLst/>
            <a:cxnLst/>
            <a:rect r="r" b="b" t="t" l="l"/>
            <a:pathLst>
              <a:path h="6683584" w="8911446">
                <a:moveTo>
                  <a:pt x="0" y="0"/>
                </a:moveTo>
                <a:lnTo>
                  <a:pt x="8911446" y="0"/>
                </a:lnTo>
                <a:lnTo>
                  <a:pt x="8911446" y="6683584"/>
                </a:lnTo>
                <a:lnTo>
                  <a:pt x="0" y="6683584"/>
                </a:lnTo>
                <a:lnTo>
                  <a:pt x="0" y="0"/>
                </a:lnTo>
                <a:close/>
              </a:path>
            </a:pathLst>
          </a:custGeom>
          <a:blipFill>
            <a:blip r:embed="rId2"/>
            <a:stretch>
              <a:fillRect l="0" t="0" r="0" b="0"/>
            </a:stretch>
          </a:blipFill>
        </p:spPr>
      </p:sp>
      <p:sp>
        <p:nvSpPr>
          <p:cNvPr name="TextBox 3" id="3"/>
          <p:cNvSpPr txBox="true"/>
          <p:nvPr/>
        </p:nvSpPr>
        <p:spPr>
          <a:xfrm rot="0">
            <a:off x="9639919" y="4280871"/>
            <a:ext cx="7969864" cy="2077489"/>
          </a:xfrm>
          <a:prstGeom prst="rect">
            <a:avLst/>
          </a:prstGeom>
        </p:spPr>
        <p:txBody>
          <a:bodyPr anchor="t" rtlCol="false" tIns="0" lIns="0" bIns="0" rIns="0">
            <a:spAutoFit/>
          </a:bodyPr>
          <a:lstStyle/>
          <a:p>
            <a:pPr algn="l">
              <a:lnSpc>
                <a:spcPts val="4142"/>
              </a:lnSpc>
              <a:spcBef>
                <a:spcPct val="0"/>
              </a:spcBef>
            </a:pPr>
            <a:r>
              <a:rPr lang="en-US" sz="2959">
                <a:solidFill>
                  <a:srgbClr val="000000"/>
                </a:solidFill>
                <a:latin typeface="Canva Sans"/>
                <a:ea typeface="Canva Sans"/>
                <a:cs typeface="Canva Sans"/>
                <a:sym typeface="Canva Sans"/>
              </a:rPr>
              <a:t>The average cost of a solar grid of 75kW to 100 kW is around 30 to 40 lakh, and the life of the solar grids are 25 years and that can be recovered in approx. 17 years.</a:t>
            </a:r>
          </a:p>
        </p:txBody>
      </p:sp>
      <p:sp>
        <p:nvSpPr>
          <p:cNvPr name="TextBox 4" id="4"/>
          <p:cNvSpPr txBox="true"/>
          <p:nvPr/>
        </p:nvSpPr>
        <p:spPr>
          <a:xfrm rot="0">
            <a:off x="2881784" y="128522"/>
            <a:ext cx="12524432" cy="935126"/>
          </a:xfrm>
          <a:prstGeom prst="rect">
            <a:avLst/>
          </a:prstGeom>
        </p:spPr>
        <p:txBody>
          <a:bodyPr anchor="t" rtlCol="false" tIns="0" lIns="0" bIns="0" rIns="0">
            <a:spAutoFit/>
          </a:bodyPr>
          <a:lstStyle/>
          <a:p>
            <a:pPr algn="ctr">
              <a:lnSpc>
                <a:spcPts val="7782"/>
              </a:lnSpc>
              <a:spcBef>
                <a:spcPct val="0"/>
              </a:spcBef>
            </a:pPr>
            <a:r>
              <a:rPr lang="en-US" b="true" sz="5559" u="sng">
                <a:solidFill>
                  <a:srgbClr val="000000"/>
                </a:solidFill>
                <a:latin typeface="Canva Sans Bold"/>
                <a:ea typeface="Canva Sans Bold"/>
                <a:cs typeface="Canva Sans Bold"/>
                <a:sym typeface="Canva Sans Bold"/>
              </a:rPr>
              <a:t>Hostels at our Campus</a:t>
            </a:r>
          </a:p>
        </p:txBody>
      </p:sp>
    </p:spTree>
  </p:cSld>
  <p:clrMapOvr>
    <a:masterClrMapping/>
  </p:clrMapOvr>
</p:sld>
</file>

<file path=ppt/slides/slide7.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aphicFrame>
        <p:nvGraphicFramePr>
          <p:cNvPr name="Table 2" id="2"/>
          <p:cNvGraphicFramePr>
            <a:graphicFrameLocks noGrp="true"/>
          </p:cNvGraphicFramePr>
          <p:nvPr/>
        </p:nvGraphicFramePr>
        <p:xfrm>
          <a:off x="341616" y="2028825"/>
          <a:ext cx="7315200" cy="8258175"/>
        </p:xfrm>
        <a:graphic>
          <a:graphicData uri="http://schemas.openxmlformats.org/drawingml/2006/table">
            <a:tbl>
              <a:tblPr/>
              <a:tblGrid>
                <a:gridCol w="1828800"/>
                <a:gridCol w="1828800"/>
                <a:gridCol w="1828800"/>
                <a:gridCol w="1828800"/>
              </a:tblGrid>
              <a:tr h="1090883">
                <a:tc>
                  <a:txBody>
                    <a:bodyPr anchor="t" rtlCol="false"/>
                    <a:lstStyle/>
                    <a:p>
                      <a:pPr algn="ctr">
                        <a:lnSpc>
                          <a:spcPts val="2520"/>
                        </a:lnSpc>
                        <a:defRPr/>
                      </a:pPr>
                      <a:r>
                        <a:rPr lang="en-US" sz="1800" b="true">
                          <a:solidFill>
                            <a:srgbClr val="000000"/>
                          </a:solidFill>
                          <a:latin typeface="Canva Sans Bold"/>
                          <a:ea typeface="Canva Sans Bold"/>
                          <a:cs typeface="Canva Sans Bold"/>
                          <a:sym typeface="Canva Sans Bold"/>
                        </a:rPr>
                        <a:t>Hostel Name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b="true">
                          <a:solidFill>
                            <a:srgbClr val="000000"/>
                          </a:solidFill>
                          <a:latin typeface="Canva Sans Bold"/>
                          <a:ea typeface="Canva Sans Bold"/>
                          <a:cs typeface="Canva Sans Bold"/>
                          <a:sym typeface="Canva Sans Bold"/>
                        </a:rPr>
                        <a:t>Single Rooms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b="true">
                          <a:solidFill>
                            <a:srgbClr val="000000"/>
                          </a:solidFill>
                          <a:latin typeface="Canva Sans Bold"/>
                          <a:ea typeface="Canva Sans Bold"/>
                          <a:cs typeface="Canva Sans Bold"/>
                          <a:sym typeface="Canva Sans Bold"/>
                        </a:rPr>
                        <a:t>Double Rooms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b="true">
                          <a:solidFill>
                            <a:srgbClr val="000000"/>
                          </a:solidFill>
                          <a:latin typeface="Canva Sans Bold"/>
                          <a:ea typeface="Canva Sans Bold"/>
                          <a:cs typeface="Canva Sans Bold"/>
                          <a:sym typeface="Canva Sans Bold"/>
                        </a:rPr>
                        <a:t>Triple Rooms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023899">
                <a:tc>
                  <a:txBody>
                    <a:bodyPr anchor="t" rtlCol="false"/>
                    <a:lstStyle/>
                    <a:p>
                      <a:pPr algn="ctr">
                        <a:lnSpc>
                          <a:spcPts val="2520"/>
                        </a:lnSpc>
                        <a:defRPr/>
                      </a:pPr>
                      <a:r>
                        <a:rPr lang="en-US" sz="1800">
                          <a:solidFill>
                            <a:srgbClr val="000000"/>
                          </a:solidFill>
                          <a:latin typeface="Canva Sans"/>
                          <a:ea typeface="Canva Sans"/>
                          <a:cs typeface="Canva Sans"/>
                          <a:sym typeface="Canva Sans"/>
                        </a:rPr>
                        <a:t>AIBAAN</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a:solidFill>
                            <a:srgbClr val="000000"/>
                          </a:solidFill>
                          <a:latin typeface="Canva Sans"/>
                          <a:ea typeface="Canva Sans"/>
                          <a:cs typeface="Canva Sans"/>
                          <a:sym typeface="Canva Sans"/>
                        </a:rPr>
                        <a:t>140</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a:solidFill>
                            <a:srgbClr val="000000"/>
                          </a:solidFill>
                          <a:latin typeface="Canva Sans"/>
                          <a:ea typeface="Canva Sans"/>
                          <a:cs typeface="Canva Sans"/>
                          <a:sym typeface="Canva Sans"/>
                        </a:rPr>
                        <a:t>54</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a:solidFill>
                            <a:srgbClr val="000000"/>
                          </a:solidFill>
                          <a:latin typeface="Canva Sans"/>
                          <a:ea typeface="Canva Sans"/>
                          <a:cs typeface="Canva Sans"/>
                          <a:sym typeface="Canva Sans"/>
                        </a:rPr>
                        <a:t>0</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023899">
                <a:tc>
                  <a:txBody>
                    <a:bodyPr anchor="t" rtlCol="false"/>
                    <a:lstStyle/>
                    <a:p>
                      <a:pPr algn="ctr">
                        <a:lnSpc>
                          <a:spcPts val="2520"/>
                        </a:lnSpc>
                        <a:defRPr/>
                      </a:pPr>
                      <a:r>
                        <a:rPr lang="en-US" sz="1800">
                          <a:solidFill>
                            <a:srgbClr val="000000"/>
                          </a:solidFill>
                          <a:latin typeface="Canva Sans"/>
                          <a:ea typeface="Canva Sans"/>
                          <a:cs typeface="Canva Sans"/>
                          <a:sym typeface="Canva Sans"/>
                        </a:rPr>
                        <a:t>BEAUKI</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a:solidFill>
                            <a:srgbClr val="000000"/>
                          </a:solidFill>
                          <a:latin typeface="Canva Sans"/>
                          <a:ea typeface="Canva Sans"/>
                          <a:cs typeface="Canva Sans"/>
                          <a:sym typeface="Canva Sans"/>
                        </a:rPr>
                        <a:t>109</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a:solidFill>
                            <a:srgbClr val="000000"/>
                          </a:solidFill>
                          <a:latin typeface="Canva Sans"/>
                          <a:ea typeface="Canva Sans"/>
                          <a:cs typeface="Canva Sans"/>
                          <a:sym typeface="Canva Sans"/>
                        </a:rPr>
                        <a:t>27</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a:solidFill>
                            <a:srgbClr val="000000"/>
                          </a:solidFill>
                          <a:latin typeface="Canva Sans"/>
                          <a:ea typeface="Canva Sans"/>
                          <a:cs typeface="Canva Sans"/>
                          <a:sym typeface="Canva Sans"/>
                        </a:rPr>
                        <a:t>0</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023899">
                <a:tc>
                  <a:txBody>
                    <a:bodyPr anchor="t" rtlCol="false"/>
                    <a:lstStyle/>
                    <a:p>
                      <a:pPr algn="ctr">
                        <a:lnSpc>
                          <a:spcPts val="2520"/>
                        </a:lnSpc>
                        <a:defRPr/>
                      </a:pPr>
                      <a:r>
                        <a:rPr lang="en-US" sz="1800">
                          <a:solidFill>
                            <a:srgbClr val="000000"/>
                          </a:solidFill>
                          <a:latin typeface="Canva Sans"/>
                          <a:ea typeface="Canva Sans"/>
                          <a:cs typeface="Canva Sans"/>
                          <a:sym typeface="Canva Sans"/>
                        </a:rPr>
                        <a:t>CHIMAIR</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a:solidFill>
                            <a:srgbClr val="000000"/>
                          </a:solidFill>
                          <a:latin typeface="Canva Sans"/>
                          <a:ea typeface="Canva Sans"/>
                          <a:cs typeface="Canva Sans"/>
                          <a:sym typeface="Canva Sans"/>
                        </a:rPr>
                        <a:t>99</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a:solidFill>
                            <a:srgbClr val="000000"/>
                          </a:solidFill>
                          <a:latin typeface="Canva Sans"/>
                          <a:ea typeface="Canva Sans"/>
                          <a:cs typeface="Canva Sans"/>
                          <a:sym typeface="Canva Sans"/>
                        </a:rPr>
                        <a:t>41</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a:solidFill>
                            <a:srgbClr val="000000"/>
                          </a:solidFill>
                          <a:latin typeface="Canva Sans"/>
                          <a:ea typeface="Canva Sans"/>
                          <a:cs typeface="Canva Sans"/>
                          <a:sym typeface="Canva Sans"/>
                        </a:rPr>
                        <a:t>0</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023899">
                <a:tc>
                  <a:txBody>
                    <a:bodyPr anchor="t" rtlCol="false"/>
                    <a:lstStyle/>
                    <a:p>
                      <a:pPr algn="ctr">
                        <a:lnSpc>
                          <a:spcPts val="2520"/>
                        </a:lnSpc>
                        <a:defRPr/>
                      </a:pPr>
                      <a:r>
                        <a:rPr lang="en-US" sz="1800">
                          <a:solidFill>
                            <a:srgbClr val="000000"/>
                          </a:solidFill>
                          <a:latin typeface="Canva Sans"/>
                          <a:ea typeface="Canva Sans"/>
                          <a:cs typeface="Canva Sans"/>
                          <a:sym typeface="Canva Sans"/>
                        </a:rPr>
                        <a:t>DUVEN</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a:solidFill>
                            <a:srgbClr val="000000"/>
                          </a:solidFill>
                          <a:latin typeface="Canva Sans"/>
                          <a:ea typeface="Canva Sans"/>
                          <a:cs typeface="Canva Sans"/>
                          <a:sym typeface="Canva Sans"/>
                        </a:rPr>
                        <a:t>181</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a:solidFill>
                            <a:srgbClr val="000000"/>
                          </a:solidFill>
                          <a:latin typeface="Canva Sans"/>
                          <a:ea typeface="Canva Sans"/>
                          <a:cs typeface="Canva Sans"/>
                          <a:sym typeface="Canva Sans"/>
                        </a:rPr>
                        <a:t>4</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a:solidFill>
                            <a:srgbClr val="000000"/>
                          </a:solidFill>
                          <a:latin typeface="Canva Sans"/>
                          <a:ea typeface="Canva Sans"/>
                          <a:cs typeface="Canva Sans"/>
                          <a:sym typeface="Canva Sans"/>
                        </a:rPr>
                        <a:t>0</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023899">
                <a:tc>
                  <a:txBody>
                    <a:bodyPr anchor="t" rtlCol="false"/>
                    <a:lstStyle/>
                    <a:p>
                      <a:pPr algn="ctr">
                        <a:lnSpc>
                          <a:spcPts val="2520"/>
                        </a:lnSpc>
                        <a:defRPr/>
                      </a:pPr>
                      <a:r>
                        <a:rPr lang="en-US" sz="1800">
                          <a:solidFill>
                            <a:srgbClr val="000000"/>
                          </a:solidFill>
                          <a:latin typeface="Canva Sans"/>
                          <a:ea typeface="Canva Sans"/>
                          <a:cs typeface="Canva Sans"/>
                          <a:sym typeface="Canva Sans"/>
                        </a:rPr>
                        <a:t>EMIET</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a:solidFill>
                            <a:srgbClr val="000000"/>
                          </a:solidFill>
                          <a:latin typeface="Canva Sans"/>
                          <a:ea typeface="Canva Sans"/>
                          <a:cs typeface="Canva Sans"/>
                          <a:sym typeface="Canva Sans"/>
                        </a:rPr>
                        <a:t>141</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a:solidFill>
                            <a:srgbClr val="000000"/>
                          </a:solidFill>
                          <a:latin typeface="Canva Sans"/>
                          <a:ea typeface="Canva Sans"/>
                          <a:cs typeface="Canva Sans"/>
                          <a:sym typeface="Canva Sans"/>
                        </a:rPr>
                        <a:t>44</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a:solidFill>
                            <a:srgbClr val="000000"/>
                          </a:solidFill>
                          <a:latin typeface="Canva Sans"/>
                          <a:ea typeface="Canva Sans"/>
                          <a:cs typeface="Canva Sans"/>
                          <a:sym typeface="Canva Sans"/>
                        </a:rPr>
                        <a:t>0</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023899">
                <a:tc>
                  <a:txBody>
                    <a:bodyPr anchor="t" rtlCol="false"/>
                    <a:lstStyle/>
                    <a:p>
                      <a:pPr algn="ctr">
                        <a:lnSpc>
                          <a:spcPts val="2520"/>
                        </a:lnSpc>
                        <a:defRPr/>
                      </a:pPr>
                      <a:r>
                        <a:rPr lang="en-US" sz="1800">
                          <a:solidFill>
                            <a:srgbClr val="000000"/>
                          </a:solidFill>
                          <a:latin typeface="Canva Sans"/>
                          <a:ea typeface="Canva Sans"/>
                          <a:cs typeface="Canva Sans"/>
                          <a:sym typeface="Canva Sans"/>
                        </a:rPr>
                        <a:t>FIRPEAL</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a:solidFill>
                            <a:srgbClr val="000000"/>
                          </a:solidFill>
                          <a:latin typeface="Canva Sans"/>
                          <a:ea typeface="Canva Sans"/>
                          <a:cs typeface="Canva Sans"/>
                          <a:sym typeface="Canva Sans"/>
                        </a:rPr>
                        <a:t>210</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a:solidFill>
                            <a:srgbClr val="000000"/>
                          </a:solidFill>
                          <a:latin typeface="Canva Sans"/>
                          <a:ea typeface="Canva Sans"/>
                          <a:cs typeface="Canva Sans"/>
                          <a:sym typeface="Canva Sans"/>
                        </a:rPr>
                        <a:t>0</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a:solidFill>
                            <a:srgbClr val="000000"/>
                          </a:solidFill>
                          <a:latin typeface="Canva Sans"/>
                          <a:ea typeface="Canva Sans"/>
                          <a:cs typeface="Canva Sans"/>
                          <a:sym typeface="Canva Sans"/>
                        </a:rPr>
                        <a:t>0</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023899">
                <a:tc>
                  <a:txBody>
                    <a:bodyPr anchor="t" rtlCol="false"/>
                    <a:lstStyle/>
                    <a:p>
                      <a:pPr algn="ctr">
                        <a:lnSpc>
                          <a:spcPts val="2520"/>
                        </a:lnSpc>
                        <a:defRPr/>
                      </a:pPr>
                      <a:r>
                        <a:rPr lang="en-US" sz="1800">
                          <a:solidFill>
                            <a:srgbClr val="000000"/>
                          </a:solidFill>
                          <a:latin typeface="Canva Sans"/>
                          <a:ea typeface="Canva Sans"/>
                          <a:cs typeface="Canva Sans"/>
                          <a:sym typeface="Canva Sans"/>
                        </a:rPr>
                        <a:t>GRIWIKSH</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a:solidFill>
                            <a:srgbClr val="000000"/>
                          </a:solidFill>
                          <a:latin typeface="Canva Sans"/>
                          <a:ea typeface="Canva Sans"/>
                          <a:cs typeface="Canva Sans"/>
                          <a:sym typeface="Canva Sans"/>
                        </a:rPr>
                        <a:t>13</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a:solidFill>
                            <a:srgbClr val="000000"/>
                          </a:solidFill>
                          <a:latin typeface="Canva Sans"/>
                          <a:ea typeface="Canva Sans"/>
                          <a:cs typeface="Canva Sans"/>
                          <a:sym typeface="Canva Sans"/>
                        </a:rPr>
                        <a:t>0</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a:solidFill>
                            <a:srgbClr val="000000"/>
                          </a:solidFill>
                          <a:latin typeface="Canva Sans"/>
                          <a:ea typeface="Canva Sans"/>
                          <a:cs typeface="Canva Sans"/>
                          <a:sym typeface="Canva Sans"/>
                        </a:rPr>
                        <a:t>36</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graphicFrame>
        <p:nvGraphicFramePr>
          <p:cNvPr name="Table 3" id="3"/>
          <p:cNvGraphicFramePr>
            <a:graphicFrameLocks noGrp="true"/>
          </p:cNvGraphicFramePr>
          <p:nvPr/>
        </p:nvGraphicFramePr>
        <p:xfrm>
          <a:off x="8434819" y="2028825"/>
          <a:ext cx="7315200" cy="7305675"/>
        </p:xfrm>
        <a:graphic>
          <a:graphicData uri="http://schemas.openxmlformats.org/drawingml/2006/table">
            <a:tbl>
              <a:tblPr/>
              <a:tblGrid>
                <a:gridCol w="1828800"/>
                <a:gridCol w="1828800"/>
                <a:gridCol w="1828800"/>
                <a:gridCol w="1828800"/>
              </a:tblGrid>
              <a:tr h="1024518">
                <a:tc>
                  <a:txBody>
                    <a:bodyPr anchor="t" rtlCol="false"/>
                    <a:lstStyle/>
                    <a:p>
                      <a:pPr algn="ctr">
                        <a:lnSpc>
                          <a:spcPts val="2520"/>
                        </a:lnSpc>
                        <a:defRPr/>
                      </a:pPr>
                      <a:r>
                        <a:rPr lang="en-US" sz="1800">
                          <a:solidFill>
                            <a:srgbClr val="000000"/>
                          </a:solidFill>
                          <a:latin typeface="Canva Sans"/>
                          <a:ea typeface="Canva Sans"/>
                          <a:cs typeface="Canva Sans"/>
                          <a:sym typeface="Canva Sans"/>
                        </a:rPr>
                        <a:t>HIQOM</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a:solidFill>
                            <a:srgbClr val="000000"/>
                          </a:solidFill>
                          <a:latin typeface="Canva Sans"/>
                          <a:ea typeface="Canva Sans"/>
                          <a:cs typeface="Canva Sans"/>
                          <a:sym typeface="Canva Sans"/>
                        </a:rPr>
                        <a:t>69</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a:solidFill>
                            <a:srgbClr val="000000"/>
                          </a:solidFill>
                          <a:latin typeface="Canva Sans"/>
                          <a:ea typeface="Canva Sans"/>
                          <a:cs typeface="Canva Sans"/>
                          <a:sym typeface="Canva Sans"/>
                        </a:rPr>
                        <a:t>0</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a:solidFill>
                            <a:srgbClr val="000000"/>
                          </a:solidFill>
                          <a:latin typeface="Canva Sans"/>
                          <a:ea typeface="Canva Sans"/>
                          <a:cs typeface="Canva Sans"/>
                          <a:sym typeface="Canva Sans"/>
                        </a:rPr>
                        <a:t>76</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024518">
                <a:tc>
                  <a:txBody>
                    <a:bodyPr anchor="t" rtlCol="false"/>
                    <a:lstStyle/>
                    <a:p>
                      <a:pPr algn="ctr">
                        <a:lnSpc>
                          <a:spcPts val="2520"/>
                        </a:lnSpc>
                        <a:defRPr/>
                      </a:pPr>
                      <a:r>
                        <a:rPr lang="en-US" sz="1800">
                          <a:solidFill>
                            <a:srgbClr val="000000"/>
                          </a:solidFill>
                          <a:latin typeface="Canva Sans"/>
                          <a:ea typeface="Canva Sans"/>
                          <a:cs typeface="Canva Sans"/>
                          <a:sym typeface="Canva Sans"/>
                        </a:rPr>
                        <a:t>IJOKHA</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a:solidFill>
                            <a:srgbClr val="000000"/>
                          </a:solidFill>
                          <a:latin typeface="Canva Sans"/>
                          <a:ea typeface="Canva Sans"/>
                          <a:cs typeface="Canva Sans"/>
                          <a:sym typeface="Canva Sans"/>
                        </a:rPr>
                        <a:t>56</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a:solidFill>
                            <a:srgbClr val="000000"/>
                          </a:solidFill>
                          <a:latin typeface="Canva Sans"/>
                          <a:ea typeface="Canva Sans"/>
                          <a:cs typeface="Canva Sans"/>
                          <a:sym typeface="Canva Sans"/>
                        </a:rPr>
                        <a:t>0</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a:solidFill>
                            <a:srgbClr val="000000"/>
                          </a:solidFill>
                          <a:latin typeface="Canva Sans"/>
                          <a:ea typeface="Canva Sans"/>
                          <a:cs typeface="Canva Sans"/>
                          <a:sym typeface="Canva Sans"/>
                        </a:rPr>
                        <a:t>49</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024518">
                <a:tc>
                  <a:txBody>
                    <a:bodyPr anchor="t" rtlCol="false"/>
                    <a:lstStyle/>
                    <a:p>
                      <a:pPr algn="ctr">
                        <a:lnSpc>
                          <a:spcPts val="2520"/>
                        </a:lnSpc>
                        <a:defRPr/>
                      </a:pPr>
                      <a:r>
                        <a:rPr lang="en-US" sz="1800">
                          <a:solidFill>
                            <a:srgbClr val="000000"/>
                          </a:solidFill>
                          <a:latin typeface="Canva Sans"/>
                          <a:ea typeface="Canva Sans"/>
                          <a:cs typeface="Canva Sans"/>
                          <a:sym typeface="Canva Sans"/>
                        </a:rPr>
                        <a:t>JURQIA</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a:solidFill>
                            <a:srgbClr val="000000"/>
                          </a:solidFill>
                          <a:latin typeface="Canva Sans"/>
                          <a:ea typeface="Canva Sans"/>
                          <a:cs typeface="Canva Sans"/>
                          <a:sym typeface="Canva Sans"/>
                        </a:rPr>
                        <a:t>48</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a:solidFill>
                            <a:srgbClr val="000000"/>
                          </a:solidFill>
                          <a:latin typeface="Canva Sans"/>
                          <a:ea typeface="Canva Sans"/>
                          <a:cs typeface="Canva Sans"/>
                          <a:sym typeface="Canva Sans"/>
                        </a:rPr>
                        <a:t>0</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a:solidFill>
                            <a:srgbClr val="000000"/>
                          </a:solidFill>
                          <a:latin typeface="Canva Sans"/>
                          <a:ea typeface="Canva Sans"/>
                          <a:cs typeface="Canva Sans"/>
                          <a:sym typeface="Canva Sans"/>
                        </a:rPr>
                        <a:t>60</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024518">
                <a:tc>
                  <a:txBody>
                    <a:bodyPr anchor="t" rtlCol="false"/>
                    <a:lstStyle/>
                    <a:p>
                      <a:pPr algn="ctr">
                        <a:lnSpc>
                          <a:spcPts val="2520"/>
                        </a:lnSpc>
                        <a:defRPr/>
                      </a:pPr>
                      <a:r>
                        <a:rPr lang="en-US" sz="1800">
                          <a:solidFill>
                            <a:srgbClr val="000000"/>
                          </a:solidFill>
                          <a:latin typeface="Canva Sans"/>
                          <a:ea typeface="Canva Sans"/>
                          <a:cs typeface="Canva Sans"/>
                          <a:sym typeface="Canva Sans"/>
                        </a:rPr>
                        <a:t>KYZEEL</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a:solidFill>
                            <a:srgbClr val="000000"/>
                          </a:solidFill>
                          <a:latin typeface="Canva Sans"/>
                          <a:ea typeface="Canva Sans"/>
                          <a:cs typeface="Canva Sans"/>
                          <a:sym typeface="Canva Sans"/>
                        </a:rPr>
                        <a:t>76</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a:solidFill>
                            <a:srgbClr val="000000"/>
                          </a:solidFill>
                          <a:latin typeface="Canva Sans"/>
                          <a:ea typeface="Canva Sans"/>
                          <a:cs typeface="Canva Sans"/>
                          <a:sym typeface="Canva Sans"/>
                        </a:rPr>
                        <a:t>0</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a:solidFill>
                            <a:srgbClr val="000000"/>
                          </a:solidFill>
                          <a:latin typeface="Canva Sans"/>
                          <a:ea typeface="Canva Sans"/>
                          <a:cs typeface="Canva Sans"/>
                          <a:sym typeface="Canva Sans"/>
                        </a:rPr>
                        <a:t>88</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024518">
                <a:tc>
                  <a:txBody>
                    <a:bodyPr anchor="t" rtlCol="false"/>
                    <a:lstStyle/>
                    <a:p>
                      <a:pPr algn="ctr">
                        <a:lnSpc>
                          <a:spcPts val="2520"/>
                        </a:lnSpc>
                        <a:defRPr/>
                      </a:pPr>
                      <a:r>
                        <a:rPr lang="en-US" sz="1800">
                          <a:solidFill>
                            <a:srgbClr val="000000"/>
                          </a:solidFill>
                          <a:latin typeface="Canva Sans"/>
                          <a:ea typeface="Canva Sans"/>
                          <a:cs typeface="Canva Sans"/>
                          <a:sym typeface="Canva Sans"/>
                        </a:rPr>
                        <a:t>LEKHAAG</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a:solidFill>
                            <a:srgbClr val="000000"/>
                          </a:solidFill>
                          <a:latin typeface="Canva Sans"/>
                          <a:ea typeface="Canva Sans"/>
                          <a:cs typeface="Canva Sans"/>
                          <a:sym typeface="Canva Sans"/>
                        </a:rPr>
                        <a:t>35</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a:solidFill>
                            <a:srgbClr val="000000"/>
                          </a:solidFill>
                          <a:latin typeface="Canva Sans"/>
                          <a:ea typeface="Canva Sans"/>
                          <a:cs typeface="Canva Sans"/>
                          <a:sym typeface="Canva Sans"/>
                        </a:rPr>
                        <a:t>0</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a:solidFill>
                            <a:srgbClr val="000000"/>
                          </a:solidFill>
                          <a:latin typeface="Canva Sans"/>
                          <a:ea typeface="Canva Sans"/>
                          <a:cs typeface="Canva Sans"/>
                          <a:sym typeface="Canva Sans"/>
                        </a:rPr>
                        <a:t>63</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091543">
                <a:tc>
                  <a:txBody>
                    <a:bodyPr anchor="t" rtlCol="false"/>
                    <a:lstStyle/>
                    <a:p>
                      <a:pPr algn="ctr">
                        <a:lnSpc>
                          <a:spcPts val="2520"/>
                        </a:lnSpc>
                        <a:defRPr/>
                      </a:pPr>
                      <a:r>
                        <a:rPr lang="en-US" sz="1800">
                          <a:solidFill>
                            <a:srgbClr val="000000"/>
                          </a:solidFill>
                          <a:latin typeface="Canva Sans"/>
                          <a:ea typeface="Canva Sans"/>
                          <a:cs typeface="Canva Sans"/>
                          <a:sym typeface="Canva Sans"/>
                        </a:rPr>
                        <a:t>Total Capacity</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a:solidFill>
                            <a:srgbClr val="000000"/>
                          </a:solidFill>
                          <a:latin typeface="Canva Sans"/>
                          <a:ea typeface="Canva Sans"/>
                          <a:cs typeface="Canva Sans"/>
                          <a:sym typeface="Canva Sans"/>
                        </a:rPr>
                        <a:t>1177</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a:solidFill>
                            <a:srgbClr val="000000"/>
                          </a:solidFill>
                          <a:latin typeface="Canva Sans"/>
                          <a:ea typeface="Canva Sans"/>
                          <a:cs typeface="Canva Sans"/>
                          <a:sym typeface="Canva Sans"/>
                        </a:rPr>
                        <a:t>170</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a:solidFill>
                            <a:srgbClr val="000000"/>
                          </a:solidFill>
                          <a:latin typeface="Canva Sans"/>
                          <a:ea typeface="Canva Sans"/>
                          <a:cs typeface="Canva Sans"/>
                          <a:sym typeface="Canva Sans"/>
                        </a:rPr>
                        <a:t>372</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091543">
                <a:tc>
                  <a:txBody>
                    <a:bodyPr anchor="t" rtlCol="false"/>
                    <a:lstStyle/>
                    <a:p>
                      <a:pPr algn="ctr">
                        <a:lnSpc>
                          <a:spcPts val="2520"/>
                        </a:lnSpc>
                        <a:defRPr/>
                      </a:pPr>
                      <a:r>
                        <a:rPr lang="en-US" sz="1800">
                          <a:solidFill>
                            <a:srgbClr val="000000"/>
                          </a:solidFill>
                          <a:latin typeface="Canva Sans"/>
                          <a:ea typeface="Canva Sans"/>
                          <a:cs typeface="Canva Sans"/>
                          <a:sym typeface="Canva Sans"/>
                        </a:rPr>
                        <a:t>Total Occupancy</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a:solidFill>
                            <a:srgbClr val="000000"/>
                          </a:solidFill>
                          <a:latin typeface="Canva Sans"/>
                          <a:ea typeface="Canva Sans"/>
                          <a:cs typeface="Canva Sans"/>
                          <a:sym typeface="Canva Sans"/>
                        </a:rPr>
                        <a:t>1170</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a:solidFill>
                            <a:srgbClr val="000000"/>
                          </a:solidFill>
                          <a:latin typeface="Canva Sans"/>
                          <a:ea typeface="Canva Sans"/>
                          <a:cs typeface="Canva Sans"/>
                          <a:sym typeface="Canva Sans"/>
                        </a:rPr>
                        <a:t>340</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a:solidFill>
                            <a:srgbClr val="000000"/>
                          </a:solidFill>
                          <a:latin typeface="Canva Sans"/>
                          <a:ea typeface="Canva Sans"/>
                          <a:cs typeface="Canva Sans"/>
                          <a:sym typeface="Canva Sans"/>
                        </a:rPr>
                        <a:t>1116</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sp>
        <p:nvSpPr>
          <p:cNvPr name="TextBox 4" id="4"/>
          <p:cNvSpPr txBox="true"/>
          <p:nvPr/>
        </p:nvSpPr>
        <p:spPr>
          <a:xfrm rot="0">
            <a:off x="2810150" y="346844"/>
            <a:ext cx="11249338" cy="1220836"/>
          </a:xfrm>
          <a:prstGeom prst="rect">
            <a:avLst/>
          </a:prstGeom>
        </p:spPr>
        <p:txBody>
          <a:bodyPr anchor="t" rtlCol="false" tIns="0" lIns="0" bIns="0" rIns="0">
            <a:spAutoFit/>
          </a:bodyPr>
          <a:lstStyle/>
          <a:p>
            <a:pPr algn="ctr">
              <a:lnSpc>
                <a:spcPts val="9952"/>
              </a:lnSpc>
            </a:pPr>
            <a:r>
              <a:rPr lang="en-US" sz="7108" b="true">
                <a:solidFill>
                  <a:srgbClr val="000000"/>
                </a:solidFill>
                <a:latin typeface="Canva Sans Bold"/>
                <a:ea typeface="Canva Sans Bold"/>
                <a:cs typeface="Canva Sans Bold"/>
                <a:sym typeface="Canva Sans Bold"/>
              </a:rPr>
              <a:t>Hostel Room Distribution</a:t>
            </a:r>
          </a:p>
        </p:txBody>
      </p:sp>
    </p:spTree>
  </p:cSld>
  <p:clrMapOvr>
    <a:masterClrMapping/>
  </p:clrMapOvr>
</p:sld>
</file>

<file path=ppt/slides/slide8.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aphicFrame>
        <p:nvGraphicFramePr>
          <p:cNvPr name="Table 2" id="2"/>
          <p:cNvGraphicFramePr>
            <a:graphicFrameLocks noGrp="true"/>
          </p:cNvGraphicFramePr>
          <p:nvPr/>
        </p:nvGraphicFramePr>
        <p:xfrm>
          <a:off x="8058150" y="-204788"/>
          <a:ext cx="9929812" cy="10696575"/>
        </p:xfrm>
        <a:graphic>
          <a:graphicData uri="http://schemas.openxmlformats.org/drawingml/2006/table">
            <a:tbl>
              <a:tblPr/>
              <a:tblGrid>
                <a:gridCol w="3900427"/>
                <a:gridCol w="1479091"/>
                <a:gridCol w="2275147"/>
                <a:gridCol w="2275147"/>
              </a:tblGrid>
              <a:tr h="1405180">
                <a:tc>
                  <a:txBody>
                    <a:bodyPr anchor="t" rtlCol="false"/>
                    <a:lstStyle/>
                    <a:p>
                      <a:pPr algn="ctr">
                        <a:lnSpc>
                          <a:spcPts val="2520"/>
                        </a:lnSpc>
                        <a:defRPr/>
                      </a:pPr>
                      <a:r>
                        <a:rPr lang="en-US" sz="1800" b="true">
                          <a:solidFill>
                            <a:srgbClr val="000000"/>
                          </a:solidFill>
                          <a:latin typeface="Canva Sans Bold"/>
                          <a:ea typeface="Canva Sans Bold"/>
                          <a:cs typeface="Canva Sans Bold"/>
                          <a:sym typeface="Canva Sans Bold"/>
                        </a:rPr>
                        <a:t>Hostel</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b="true">
                          <a:solidFill>
                            <a:srgbClr val="000000"/>
                          </a:solidFill>
                          <a:latin typeface="Canva Sans Bold"/>
                          <a:ea typeface="Canva Sans Bold"/>
                          <a:cs typeface="Canva Sans Bold"/>
                          <a:sym typeface="Canva Sans Bold"/>
                        </a:rPr>
                        <a:t>Single Rooms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b="true">
                          <a:solidFill>
                            <a:srgbClr val="000000"/>
                          </a:solidFill>
                          <a:latin typeface="Canva Sans Bold"/>
                          <a:ea typeface="Canva Sans Bold"/>
                          <a:cs typeface="Canva Sans Bold"/>
                          <a:sym typeface="Canva Sans Bold"/>
                        </a:rPr>
                        <a:t>Double Rooms After Conversion</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b="true">
                          <a:solidFill>
                            <a:srgbClr val="000000"/>
                          </a:solidFill>
                          <a:latin typeface="Canva Sans Bold"/>
                          <a:ea typeface="Canva Sans Bold"/>
                          <a:cs typeface="Canva Sans Bold"/>
                          <a:sym typeface="Canva Sans Bold"/>
                        </a:rPr>
                        <a:t>Power Saved (kWh)</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774283">
                <a:tc>
                  <a:txBody>
                    <a:bodyPr anchor="t" rtlCol="false"/>
                    <a:lstStyle/>
                    <a:p>
                      <a:pPr algn="ctr">
                        <a:lnSpc>
                          <a:spcPts val="2520"/>
                        </a:lnSpc>
                        <a:defRPr/>
                      </a:pPr>
                      <a:r>
                        <a:rPr lang="en-US" sz="1800">
                          <a:solidFill>
                            <a:srgbClr val="000000"/>
                          </a:solidFill>
                          <a:latin typeface="Canva Sans"/>
                          <a:ea typeface="Canva Sans"/>
                          <a:cs typeface="Canva Sans"/>
                          <a:sym typeface="Canva Sans"/>
                        </a:rPr>
                        <a:t>AIBAAN</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a:solidFill>
                            <a:srgbClr val="000000"/>
                          </a:solidFill>
                          <a:latin typeface="Canva Sans"/>
                          <a:ea typeface="Canva Sans"/>
                          <a:cs typeface="Canva Sans"/>
                          <a:sym typeface="Canva Sans"/>
                        </a:rPr>
                        <a:t>140</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a:solidFill>
                            <a:srgbClr val="000000"/>
                          </a:solidFill>
                          <a:latin typeface="Canva Sans"/>
                          <a:ea typeface="Canva Sans"/>
                          <a:cs typeface="Canva Sans"/>
                          <a:sym typeface="Canva Sans"/>
                        </a:rPr>
                        <a:t>70</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a:solidFill>
                            <a:srgbClr val="000000"/>
                          </a:solidFill>
                          <a:latin typeface="Canva Sans"/>
                          <a:ea typeface="Canva Sans"/>
                          <a:cs typeface="Canva Sans"/>
                          <a:sym typeface="Canva Sans"/>
                        </a:rPr>
                        <a:t>793.8</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774283">
                <a:tc>
                  <a:txBody>
                    <a:bodyPr anchor="t" rtlCol="false"/>
                    <a:lstStyle/>
                    <a:p>
                      <a:pPr algn="ctr">
                        <a:lnSpc>
                          <a:spcPts val="2520"/>
                        </a:lnSpc>
                        <a:defRPr/>
                      </a:pPr>
                      <a:r>
                        <a:rPr lang="en-US" sz="1800">
                          <a:solidFill>
                            <a:srgbClr val="000000"/>
                          </a:solidFill>
                          <a:latin typeface="Canva Sans"/>
                          <a:ea typeface="Canva Sans"/>
                          <a:cs typeface="Canva Sans"/>
                          <a:sym typeface="Canva Sans"/>
                        </a:rPr>
                        <a:t>BEAUKI</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a:solidFill>
                            <a:srgbClr val="000000"/>
                          </a:solidFill>
                          <a:latin typeface="Canva Sans"/>
                          <a:ea typeface="Canva Sans"/>
                          <a:cs typeface="Canva Sans"/>
                          <a:sym typeface="Canva Sans"/>
                        </a:rPr>
                        <a:t>109</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a:solidFill>
                            <a:srgbClr val="000000"/>
                          </a:solidFill>
                          <a:latin typeface="Canva Sans"/>
                          <a:ea typeface="Canva Sans"/>
                          <a:cs typeface="Canva Sans"/>
                          <a:sym typeface="Canva Sans"/>
                        </a:rPr>
                        <a:t>54</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a:solidFill>
                            <a:srgbClr val="000000"/>
                          </a:solidFill>
                          <a:latin typeface="Canva Sans"/>
                          <a:ea typeface="Canva Sans"/>
                          <a:cs typeface="Canva Sans"/>
                          <a:sym typeface="Canva Sans"/>
                        </a:rPr>
                        <a:t>639.25</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774283">
                <a:tc>
                  <a:txBody>
                    <a:bodyPr anchor="t" rtlCol="false"/>
                    <a:lstStyle/>
                    <a:p>
                      <a:pPr algn="ctr">
                        <a:lnSpc>
                          <a:spcPts val="2520"/>
                        </a:lnSpc>
                        <a:defRPr/>
                      </a:pPr>
                      <a:r>
                        <a:rPr lang="en-US" sz="1800">
                          <a:solidFill>
                            <a:srgbClr val="000000"/>
                          </a:solidFill>
                          <a:latin typeface="Canva Sans"/>
                          <a:ea typeface="Canva Sans"/>
                          <a:cs typeface="Canva Sans"/>
                          <a:sym typeface="Canva Sans"/>
                        </a:rPr>
                        <a:t>CHIMAIR</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a:solidFill>
                            <a:srgbClr val="000000"/>
                          </a:solidFill>
                          <a:latin typeface="Canva Sans"/>
                          <a:ea typeface="Canva Sans"/>
                          <a:cs typeface="Canva Sans"/>
                          <a:sym typeface="Canva Sans"/>
                        </a:rPr>
                        <a:t>99</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a:solidFill>
                            <a:srgbClr val="000000"/>
                          </a:solidFill>
                          <a:latin typeface="Canva Sans"/>
                          <a:ea typeface="Canva Sans"/>
                          <a:cs typeface="Canva Sans"/>
                          <a:sym typeface="Canva Sans"/>
                        </a:rPr>
                        <a:t>49</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a:solidFill>
                            <a:srgbClr val="000000"/>
                          </a:solidFill>
                          <a:latin typeface="Canva Sans"/>
                          <a:ea typeface="Canva Sans"/>
                          <a:cs typeface="Canva Sans"/>
                          <a:sym typeface="Canva Sans"/>
                        </a:rPr>
                        <a:t>587.55</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774283">
                <a:tc>
                  <a:txBody>
                    <a:bodyPr anchor="t" rtlCol="false"/>
                    <a:lstStyle/>
                    <a:p>
                      <a:pPr algn="ctr">
                        <a:lnSpc>
                          <a:spcPts val="2520"/>
                        </a:lnSpc>
                        <a:defRPr/>
                      </a:pPr>
                      <a:r>
                        <a:rPr lang="en-US" sz="1800">
                          <a:solidFill>
                            <a:srgbClr val="000000"/>
                          </a:solidFill>
                          <a:latin typeface="Canva Sans"/>
                          <a:ea typeface="Canva Sans"/>
                          <a:cs typeface="Canva Sans"/>
                          <a:sym typeface="Canva Sans"/>
                        </a:rPr>
                        <a:t>DUVEN</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a:solidFill>
                            <a:srgbClr val="000000"/>
                          </a:solidFill>
                          <a:latin typeface="Canva Sans"/>
                          <a:ea typeface="Canva Sans"/>
                          <a:cs typeface="Canva Sans"/>
                          <a:sym typeface="Canva Sans"/>
                        </a:rPr>
                        <a:t>181</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a:solidFill>
                            <a:srgbClr val="000000"/>
                          </a:solidFill>
                          <a:latin typeface="Canva Sans"/>
                          <a:ea typeface="Canva Sans"/>
                          <a:cs typeface="Canva Sans"/>
                          <a:sym typeface="Canva Sans"/>
                        </a:rPr>
                        <a:t>90</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a:solidFill>
                            <a:srgbClr val="000000"/>
                          </a:solidFill>
                          <a:latin typeface="Canva Sans"/>
                          <a:ea typeface="Canva Sans"/>
                          <a:cs typeface="Canva Sans"/>
                          <a:sym typeface="Canva Sans"/>
                        </a:rPr>
                        <a:t>1047.49</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774283">
                <a:tc>
                  <a:txBody>
                    <a:bodyPr anchor="t" rtlCol="false"/>
                    <a:lstStyle/>
                    <a:p>
                      <a:pPr algn="ctr">
                        <a:lnSpc>
                          <a:spcPts val="2520"/>
                        </a:lnSpc>
                        <a:defRPr/>
                      </a:pPr>
                      <a:r>
                        <a:rPr lang="en-US" sz="1800">
                          <a:solidFill>
                            <a:srgbClr val="000000"/>
                          </a:solidFill>
                          <a:latin typeface="Canva Sans"/>
                          <a:ea typeface="Canva Sans"/>
                          <a:cs typeface="Canva Sans"/>
                          <a:sym typeface="Canva Sans"/>
                        </a:rPr>
                        <a:t>EMIET</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a:solidFill>
                            <a:srgbClr val="000000"/>
                          </a:solidFill>
                          <a:latin typeface="Canva Sans"/>
                          <a:ea typeface="Canva Sans"/>
                          <a:cs typeface="Canva Sans"/>
                          <a:sym typeface="Canva Sans"/>
                        </a:rPr>
                        <a:t>141</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a:solidFill>
                            <a:srgbClr val="000000"/>
                          </a:solidFill>
                          <a:latin typeface="Canva Sans"/>
                          <a:ea typeface="Canva Sans"/>
                          <a:cs typeface="Canva Sans"/>
                          <a:sym typeface="Canva Sans"/>
                        </a:rPr>
                        <a:t>70</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a:solidFill>
                            <a:srgbClr val="000000"/>
                          </a:solidFill>
                          <a:latin typeface="Canva Sans"/>
                          <a:ea typeface="Canva Sans"/>
                          <a:cs typeface="Canva Sans"/>
                          <a:sym typeface="Canva Sans"/>
                        </a:rPr>
                        <a:t>822.69</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774283">
                <a:tc>
                  <a:txBody>
                    <a:bodyPr anchor="t" rtlCol="false"/>
                    <a:lstStyle/>
                    <a:p>
                      <a:pPr algn="ctr">
                        <a:lnSpc>
                          <a:spcPts val="2520"/>
                        </a:lnSpc>
                        <a:defRPr/>
                      </a:pPr>
                      <a:r>
                        <a:rPr lang="en-US" sz="1800">
                          <a:solidFill>
                            <a:srgbClr val="000000"/>
                          </a:solidFill>
                          <a:latin typeface="Canva Sans"/>
                          <a:ea typeface="Canva Sans"/>
                          <a:cs typeface="Canva Sans"/>
                          <a:sym typeface="Canva Sans"/>
                        </a:rPr>
                        <a:t>FIRPEAL</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a:solidFill>
                            <a:srgbClr val="000000"/>
                          </a:solidFill>
                          <a:latin typeface="Canva Sans"/>
                          <a:ea typeface="Canva Sans"/>
                          <a:cs typeface="Canva Sans"/>
                          <a:sym typeface="Canva Sans"/>
                        </a:rPr>
                        <a:t>210</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a:solidFill>
                            <a:srgbClr val="000000"/>
                          </a:solidFill>
                          <a:latin typeface="Canva Sans"/>
                          <a:ea typeface="Canva Sans"/>
                          <a:cs typeface="Canva Sans"/>
                          <a:sym typeface="Canva Sans"/>
                        </a:rPr>
                        <a:t>105</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a:solidFill>
                            <a:srgbClr val="000000"/>
                          </a:solidFill>
                          <a:latin typeface="Canva Sans"/>
                          <a:ea typeface="Canva Sans"/>
                          <a:cs typeface="Canva Sans"/>
                          <a:sym typeface="Canva Sans"/>
                        </a:rPr>
                        <a:t>1191.7</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774283">
                <a:tc>
                  <a:txBody>
                    <a:bodyPr anchor="t" rtlCol="false"/>
                    <a:lstStyle/>
                    <a:p>
                      <a:pPr algn="ctr">
                        <a:lnSpc>
                          <a:spcPts val="2520"/>
                        </a:lnSpc>
                        <a:defRPr/>
                      </a:pPr>
                      <a:r>
                        <a:rPr lang="en-US" sz="1800">
                          <a:solidFill>
                            <a:srgbClr val="000000"/>
                          </a:solidFill>
                          <a:latin typeface="Canva Sans"/>
                          <a:ea typeface="Canva Sans"/>
                          <a:cs typeface="Canva Sans"/>
                          <a:sym typeface="Canva Sans"/>
                        </a:rPr>
                        <a:t>GRIWIKSH</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a:solidFill>
                            <a:srgbClr val="000000"/>
                          </a:solidFill>
                          <a:latin typeface="Canva Sans"/>
                          <a:ea typeface="Canva Sans"/>
                          <a:cs typeface="Canva Sans"/>
                          <a:sym typeface="Canva Sans"/>
                        </a:rPr>
                        <a:t>13</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a:solidFill>
                            <a:srgbClr val="000000"/>
                          </a:solidFill>
                          <a:latin typeface="Canva Sans"/>
                          <a:ea typeface="Canva Sans"/>
                          <a:cs typeface="Canva Sans"/>
                          <a:sym typeface="Canva Sans"/>
                        </a:rPr>
                        <a:t>6</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a:solidFill>
                            <a:srgbClr val="000000"/>
                          </a:solidFill>
                          <a:latin typeface="Canva Sans"/>
                          <a:ea typeface="Canva Sans"/>
                          <a:cs typeface="Canva Sans"/>
                          <a:sym typeface="Canva Sans"/>
                        </a:rPr>
                        <a:t>96.93</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774283">
                <a:tc>
                  <a:txBody>
                    <a:bodyPr anchor="t" rtlCol="false"/>
                    <a:lstStyle/>
                    <a:p>
                      <a:pPr algn="ctr">
                        <a:lnSpc>
                          <a:spcPts val="2520"/>
                        </a:lnSpc>
                        <a:defRPr/>
                      </a:pPr>
                      <a:r>
                        <a:rPr lang="en-US" sz="1800">
                          <a:solidFill>
                            <a:srgbClr val="000000"/>
                          </a:solidFill>
                          <a:latin typeface="Canva Sans"/>
                          <a:ea typeface="Canva Sans"/>
                          <a:cs typeface="Canva Sans"/>
                          <a:sym typeface="Canva Sans"/>
                        </a:rPr>
                        <a:t>HIQOM</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a:solidFill>
                            <a:srgbClr val="000000"/>
                          </a:solidFill>
                          <a:latin typeface="Canva Sans"/>
                          <a:ea typeface="Canva Sans"/>
                          <a:cs typeface="Canva Sans"/>
                          <a:sym typeface="Canva Sans"/>
                        </a:rPr>
                        <a:t>69</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a:solidFill>
                            <a:srgbClr val="000000"/>
                          </a:solidFill>
                          <a:latin typeface="Canva Sans"/>
                          <a:ea typeface="Canva Sans"/>
                          <a:cs typeface="Canva Sans"/>
                          <a:sym typeface="Canva Sans"/>
                        </a:rPr>
                        <a:t>34</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a:solidFill>
                            <a:srgbClr val="000000"/>
                          </a:solidFill>
                          <a:latin typeface="Canva Sans"/>
                          <a:ea typeface="Canva Sans"/>
                          <a:cs typeface="Canva Sans"/>
                          <a:sym typeface="Canva Sans"/>
                        </a:rPr>
                        <a:t>412.65</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774283">
                <a:tc>
                  <a:txBody>
                    <a:bodyPr anchor="t" rtlCol="false"/>
                    <a:lstStyle/>
                    <a:p>
                      <a:pPr algn="ctr">
                        <a:lnSpc>
                          <a:spcPts val="2520"/>
                        </a:lnSpc>
                        <a:defRPr/>
                      </a:pPr>
                      <a:r>
                        <a:rPr lang="en-US" sz="1800">
                          <a:solidFill>
                            <a:srgbClr val="000000"/>
                          </a:solidFill>
                          <a:latin typeface="Canva Sans"/>
                          <a:ea typeface="Canva Sans"/>
                          <a:cs typeface="Canva Sans"/>
                          <a:sym typeface="Canva Sans"/>
                        </a:rPr>
                        <a:t>IJOKHA</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a:solidFill>
                            <a:srgbClr val="000000"/>
                          </a:solidFill>
                          <a:latin typeface="Canva Sans"/>
                          <a:ea typeface="Canva Sans"/>
                          <a:cs typeface="Canva Sans"/>
                          <a:sym typeface="Canva Sans"/>
                        </a:rPr>
                        <a:t>56</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a:solidFill>
                            <a:srgbClr val="000000"/>
                          </a:solidFill>
                          <a:latin typeface="Canva Sans"/>
                          <a:ea typeface="Canva Sans"/>
                          <a:cs typeface="Canva Sans"/>
                          <a:sym typeface="Canva Sans"/>
                        </a:rPr>
                        <a:t>28</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a:solidFill>
                            <a:srgbClr val="000000"/>
                          </a:solidFill>
                          <a:latin typeface="Canva Sans"/>
                          <a:ea typeface="Canva Sans"/>
                          <a:cs typeface="Canva Sans"/>
                          <a:sym typeface="Canva Sans"/>
                        </a:rPr>
                        <a:t>317.12</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774283">
                <a:tc>
                  <a:txBody>
                    <a:bodyPr anchor="t" rtlCol="false"/>
                    <a:lstStyle/>
                    <a:p>
                      <a:pPr algn="ctr">
                        <a:lnSpc>
                          <a:spcPts val="2520"/>
                        </a:lnSpc>
                        <a:defRPr/>
                      </a:pPr>
                      <a:r>
                        <a:rPr lang="en-US" sz="1800">
                          <a:solidFill>
                            <a:srgbClr val="000000"/>
                          </a:solidFill>
                          <a:latin typeface="Canva Sans"/>
                          <a:ea typeface="Canva Sans"/>
                          <a:cs typeface="Canva Sans"/>
                          <a:sym typeface="Canva Sans"/>
                        </a:rPr>
                        <a:t>JURQIA</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a:solidFill>
                            <a:srgbClr val="000000"/>
                          </a:solidFill>
                          <a:latin typeface="Canva Sans"/>
                          <a:ea typeface="Canva Sans"/>
                          <a:cs typeface="Canva Sans"/>
                          <a:sym typeface="Canva Sans"/>
                        </a:rPr>
                        <a:t>48</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a:solidFill>
                            <a:srgbClr val="000000"/>
                          </a:solidFill>
                          <a:latin typeface="Canva Sans"/>
                          <a:ea typeface="Canva Sans"/>
                          <a:cs typeface="Canva Sans"/>
                          <a:sym typeface="Canva Sans"/>
                        </a:rPr>
                        <a:t>24</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a:solidFill>
                            <a:srgbClr val="000000"/>
                          </a:solidFill>
                          <a:latin typeface="Canva Sans"/>
                          <a:ea typeface="Canva Sans"/>
                          <a:cs typeface="Canva Sans"/>
                          <a:sym typeface="Canva Sans"/>
                        </a:rPr>
                        <a:t>271.36</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774283">
                <a:tc>
                  <a:txBody>
                    <a:bodyPr anchor="t" rtlCol="false"/>
                    <a:lstStyle/>
                    <a:p>
                      <a:pPr algn="ctr">
                        <a:lnSpc>
                          <a:spcPts val="2520"/>
                        </a:lnSpc>
                        <a:defRPr/>
                      </a:pPr>
                      <a:r>
                        <a:rPr lang="en-US" sz="1800">
                          <a:solidFill>
                            <a:srgbClr val="000000"/>
                          </a:solidFill>
                          <a:latin typeface="Canva Sans"/>
                          <a:ea typeface="Canva Sans"/>
                          <a:cs typeface="Canva Sans"/>
                          <a:sym typeface="Canva Sans"/>
                        </a:rPr>
                        <a:t>KYZEEL</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a:solidFill>
                            <a:srgbClr val="000000"/>
                          </a:solidFill>
                          <a:latin typeface="Canva Sans"/>
                          <a:ea typeface="Canva Sans"/>
                          <a:cs typeface="Canva Sans"/>
                          <a:sym typeface="Canva Sans"/>
                        </a:rPr>
                        <a:t>76</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a:solidFill>
                            <a:srgbClr val="000000"/>
                          </a:solidFill>
                          <a:latin typeface="Canva Sans"/>
                          <a:ea typeface="Canva Sans"/>
                          <a:cs typeface="Canva Sans"/>
                          <a:sym typeface="Canva Sans"/>
                        </a:rPr>
                        <a:t>38</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a:solidFill>
                            <a:srgbClr val="000000"/>
                          </a:solidFill>
                          <a:latin typeface="Canva Sans"/>
                          <a:ea typeface="Canva Sans"/>
                          <a:cs typeface="Canva Sans"/>
                          <a:sym typeface="Canva Sans"/>
                        </a:rPr>
                        <a:t>432.72</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774283">
                <a:tc>
                  <a:txBody>
                    <a:bodyPr anchor="t" rtlCol="false"/>
                    <a:lstStyle/>
                    <a:p>
                      <a:pPr algn="ctr">
                        <a:lnSpc>
                          <a:spcPts val="2520"/>
                        </a:lnSpc>
                        <a:defRPr/>
                      </a:pPr>
                      <a:r>
                        <a:rPr lang="en-US" sz="1800">
                          <a:solidFill>
                            <a:srgbClr val="000000"/>
                          </a:solidFill>
                          <a:latin typeface="Canva Sans"/>
                          <a:ea typeface="Canva Sans"/>
                          <a:cs typeface="Canva Sans"/>
                          <a:sym typeface="Canva Sans"/>
                        </a:rPr>
                        <a:t>LEKHAAG</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a:solidFill>
                            <a:srgbClr val="000000"/>
                          </a:solidFill>
                          <a:latin typeface="Canva Sans"/>
                          <a:ea typeface="Canva Sans"/>
                          <a:cs typeface="Canva Sans"/>
                          <a:sym typeface="Canva Sans"/>
                        </a:rPr>
                        <a:t>35</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a:solidFill>
                            <a:srgbClr val="000000"/>
                          </a:solidFill>
                          <a:latin typeface="Canva Sans"/>
                          <a:ea typeface="Canva Sans"/>
                          <a:cs typeface="Canva Sans"/>
                          <a:sym typeface="Canva Sans"/>
                        </a:rPr>
                        <a:t>17</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a:solidFill>
                            <a:srgbClr val="000000"/>
                          </a:solidFill>
                          <a:latin typeface="Canva Sans"/>
                          <a:ea typeface="Canva Sans"/>
                          <a:cs typeface="Canva Sans"/>
                          <a:sym typeface="Canva Sans"/>
                        </a:rPr>
                        <a:t>220.67</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sp>
        <p:nvSpPr>
          <p:cNvPr name="TextBox 3" id="3"/>
          <p:cNvSpPr txBox="true"/>
          <p:nvPr/>
        </p:nvSpPr>
        <p:spPr>
          <a:xfrm rot="0">
            <a:off x="497857" y="289847"/>
            <a:ext cx="6265366" cy="2116907"/>
          </a:xfrm>
          <a:prstGeom prst="rect">
            <a:avLst/>
          </a:prstGeom>
        </p:spPr>
        <p:txBody>
          <a:bodyPr anchor="t" rtlCol="false" tIns="0" lIns="0" bIns="0" rIns="0">
            <a:spAutoFit/>
          </a:bodyPr>
          <a:lstStyle/>
          <a:p>
            <a:pPr algn="l">
              <a:lnSpc>
                <a:spcPts val="5645"/>
              </a:lnSpc>
            </a:pPr>
            <a:r>
              <a:rPr lang="en-US" sz="4032" b="true">
                <a:solidFill>
                  <a:srgbClr val="000000"/>
                </a:solidFill>
                <a:latin typeface="Canva Sans Bold"/>
                <a:ea typeface="Canva Sans Bold"/>
                <a:cs typeface="Canva Sans Bold"/>
                <a:sym typeface="Canva Sans Bold"/>
              </a:rPr>
              <a:t>Power Savings </a:t>
            </a:r>
          </a:p>
          <a:p>
            <a:pPr algn="l">
              <a:lnSpc>
                <a:spcPts val="5645"/>
              </a:lnSpc>
            </a:pPr>
            <a:r>
              <a:rPr lang="en-US" sz="4032" b="true">
                <a:solidFill>
                  <a:srgbClr val="000000"/>
                </a:solidFill>
                <a:latin typeface="Canva Sans Bold"/>
                <a:ea typeface="Canva Sans Bold"/>
                <a:cs typeface="Canva Sans Bold"/>
                <a:sym typeface="Canva Sans Bold"/>
              </a:rPr>
              <a:t>by Converting Single</a:t>
            </a:r>
          </a:p>
          <a:p>
            <a:pPr algn="l">
              <a:lnSpc>
                <a:spcPts val="5645"/>
              </a:lnSpc>
            </a:pPr>
            <a:r>
              <a:rPr lang="en-US" sz="4032" b="true">
                <a:solidFill>
                  <a:srgbClr val="000000"/>
                </a:solidFill>
                <a:latin typeface="Canva Sans Bold"/>
                <a:ea typeface="Canva Sans Bold"/>
                <a:cs typeface="Canva Sans Bold"/>
                <a:sym typeface="Canva Sans Bold"/>
              </a:rPr>
              <a:t>Rooms to Double Rooms </a:t>
            </a:r>
          </a:p>
        </p:txBody>
      </p:sp>
      <p:grpSp>
        <p:nvGrpSpPr>
          <p:cNvPr name="Group 4" id="4"/>
          <p:cNvGrpSpPr/>
          <p:nvPr/>
        </p:nvGrpSpPr>
        <p:grpSpPr>
          <a:xfrm rot="0">
            <a:off x="497857" y="4736913"/>
            <a:ext cx="7019573" cy="5145309"/>
            <a:chOff x="0" y="0"/>
            <a:chExt cx="9359431" cy="6860412"/>
          </a:xfrm>
        </p:grpSpPr>
        <p:sp>
          <p:nvSpPr>
            <p:cNvPr name="TextBox 5" id="5"/>
            <p:cNvSpPr txBox="true"/>
            <p:nvPr/>
          </p:nvSpPr>
          <p:spPr>
            <a:xfrm rot="0">
              <a:off x="0" y="-47625"/>
              <a:ext cx="9359431" cy="1250406"/>
            </a:xfrm>
            <a:prstGeom prst="rect">
              <a:avLst/>
            </a:prstGeom>
          </p:spPr>
          <p:txBody>
            <a:bodyPr anchor="t" rtlCol="false" tIns="0" lIns="0" bIns="0" rIns="0">
              <a:spAutoFit/>
            </a:bodyPr>
            <a:lstStyle/>
            <a:p>
              <a:pPr algn="just">
                <a:lnSpc>
                  <a:spcPts val="3828"/>
                </a:lnSpc>
              </a:pPr>
              <a:r>
                <a:rPr lang="en-US" sz="2734">
                  <a:solidFill>
                    <a:srgbClr val="000000"/>
                  </a:solidFill>
                  <a:latin typeface="Canva Sans"/>
                  <a:ea typeface="Canva Sans"/>
                  <a:cs typeface="Canva Sans"/>
                  <a:sym typeface="Canva Sans"/>
                </a:rPr>
                <a:t>Daily energy consumption for double</a:t>
              </a:r>
            </a:p>
            <a:p>
              <a:pPr algn="just">
                <a:lnSpc>
                  <a:spcPts val="3828"/>
                </a:lnSpc>
              </a:pPr>
              <a:r>
                <a:rPr lang="en-US" sz="2734">
                  <a:solidFill>
                    <a:srgbClr val="000000"/>
                  </a:solidFill>
                  <a:latin typeface="Canva Sans"/>
                  <a:ea typeface="Canva Sans"/>
                  <a:cs typeface="Canva Sans"/>
                  <a:sym typeface="Canva Sans"/>
                </a:rPr>
                <a:t> room ≈ 46.44 kWh</a:t>
              </a:r>
            </a:p>
          </p:txBody>
        </p:sp>
        <p:sp>
          <p:nvSpPr>
            <p:cNvPr name="TextBox 6" id="6"/>
            <p:cNvSpPr txBox="true"/>
            <p:nvPr/>
          </p:nvSpPr>
          <p:spPr>
            <a:xfrm rot="0">
              <a:off x="0" y="1574746"/>
              <a:ext cx="5908146" cy="1234694"/>
            </a:xfrm>
            <a:prstGeom prst="rect">
              <a:avLst/>
            </a:prstGeom>
          </p:spPr>
          <p:txBody>
            <a:bodyPr anchor="t" rtlCol="false" tIns="0" lIns="0" bIns="0" rIns="0">
              <a:spAutoFit/>
            </a:bodyPr>
            <a:lstStyle/>
            <a:p>
              <a:pPr algn="just">
                <a:lnSpc>
                  <a:spcPts val="3821"/>
                </a:lnSpc>
              </a:pPr>
              <a:r>
                <a:rPr lang="en-US" sz="2729">
                  <a:solidFill>
                    <a:srgbClr val="000000"/>
                  </a:solidFill>
                  <a:latin typeface="Canva Sans"/>
                  <a:ea typeface="Canva Sans"/>
                  <a:cs typeface="Canva Sans"/>
                  <a:sym typeface="Canva Sans"/>
                </a:rPr>
                <a:t>Per student daily</a:t>
              </a:r>
            </a:p>
            <a:p>
              <a:pPr algn="just">
                <a:lnSpc>
                  <a:spcPts val="3821"/>
                </a:lnSpc>
              </a:pPr>
              <a:r>
                <a:rPr lang="en-US" sz="2729">
                  <a:solidFill>
                    <a:srgbClr val="000000"/>
                  </a:solidFill>
                  <a:latin typeface="Canva Sans"/>
                  <a:ea typeface="Canva Sans"/>
                  <a:cs typeface="Canva Sans"/>
                  <a:sym typeface="Canva Sans"/>
                </a:rPr>
                <a:t>consumption  ≈ 23.22 kWh</a:t>
              </a:r>
            </a:p>
          </p:txBody>
        </p:sp>
        <p:sp>
          <p:nvSpPr>
            <p:cNvPr name="TextBox 7" id="7"/>
            <p:cNvSpPr txBox="true"/>
            <p:nvPr/>
          </p:nvSpPr>
          <p:spPr>
            <a:xfrm rot="0">
              <a:off x="0" y="3720718"/>
              <a:ext cx="8375386" cy="3139694"/>
            </a:xfrm>
            <a:prstGeom prst="rect">
              <a:avLst/>
            </a:prstGeom>
          </p:spPr>
          <p:txBody>
            <a:bodyPr anchor="t" rtlCol="false" tIns="0" lIns="0" bIns="0" rIns="0">
              <a:spAutoFit/>
            </a:bodyPr>
            <a:lstStyle/>
            <a:p>
              <a:pPr algn="just">
                <a:lnSpc>
                  <a:spcPts val="3821"/>
                </a:lnSpc>
              </a:pPr>
              <a:r>
                <a:rPr lang="en-US" sz="2729">
                  <a:solidFill>
                    <a:srgbClr val="000000"/>
                  </a:solidFill>
                  <a:latin typeface="Canva Sans"/>
                  <a:ea typeface="Canva Sans"/>
                  <a:cs typeface="Canva Sans"/>
                  <a:sym typeface="Canva Sans"/>
                </a:rPr>
                <a:t>The total power saved across all </a:t>
              </a:r>
            </a:p>
            <a:p>
              <a:pPr algn="just">
                <a:lnSpc>
                  <a:spcPts val="3821"/>
                </a:lnSpc>
              </a:pPr>
              <a:r>
                <a:rPr lang="en-US" sz="2729">
                  <a:solidFill>
                    <a:srgbClr val="000000"/>
                  </a:solidFill>
                  <a:latin typeface="Canva Sans"/>
                  <a:ea typeface="Canva Sans"/>
                  <a:cs typeface="Canva Sans"/>
                  <a:sym typeface="Canva Sans"/>
                </a:rPr>
                <a:t>hostels by converting</a:t>
              </a:r>
            </a:p>
            <a:p>
              <a:pPr algn="just">
                <a:lnSpc>
                  <a:spcPts val="3821"/>
                </a:lnSpc>
              </a:pPr>
              <a:r>
                <a:rPr lang="en-US" sz="2729">
                  <a:solidFill>
                    <a:srgbClr val="000000"/>
                  </a:solidFill>
                  <a:latin typeface="Canva Sans"/>
                  <a:ea typeface="Canva Sans"/>
                  <a:cs typeface="Canva Sans"/>
                  <a:sym typeface="Canva Sans"/>
                </a:rPr>
                <a:t>all single rooms into double rooms</a:t>
              </a:r>
            </a:p>
            <a:p>
              <a:pPr algn="just">
                <a:lnSpc>
                  <a:spcPts val="3821"/>
                </a:lnSpc>
              </a:pPr>
              <a:r>
                <a:rPr lang="en-US" sz="2729">
                  <a:solidFill>
                    <a:srgbClr val="000000"/>
                  </a:solidFill>
                  <a:latin typeface="Canva Sans"/>
                  <a:ea typeface="Canva Sans"/>
                  <a:cs typeface="Canva Sans"/>
                  <a:sym typeface="Canva Sans"/>
                </a:rPr>
                <a:t>would be</a:t>
              </a:r>
            </a:p>
            <a:p>
              <a:pPr algn="just">
                <a:lnSpc>
                  <a:spcPts val="3821"/>
                </a:lnSpc>
              </a:pPr>
              <a:r>
                <a:rPr lang="en-US" sz="2729">
                  <a:solidFill>
                    <a:srgbClr val="000000"/>
                  </a:solidFill>
                  <a:latin typeface="Canva Sans"/>
                  <a:ea typeface="Canva Sans"/>
                  <a:cs typeface="Canva Sans"/>
                  <a:sym typeface="Canva Sans"/>
                </a:rPr>
                <a:t>approximately </a:t>
              </a:r>
              <a:r>
                <a:rPr lang="en-US" sz="2729">
                  <a:solidFill>
                    <a:srgbClr val="CCC14F"/>
                  </a:solidFill>
                  <a:latin typeface="Canva Sans"/>
                  <a:ea typeface="Canva Sans"/>
                  <a:cs typeface="Canva Sans"/>
                  <a:sym typeface="Canva Sans"/>
                </a:rPr>
                <a:t>6523.33 kWh</a:t>
              </a:r>
              <a:r>
                <a:rPr lang="en-US" sz="2729">
                  <a:solidFill>
                    <a:srgbClr val="000000"/>
                  </a:solidFill>
                  <a:latin typeface="Canva Sans"/>
                  <a:ea typeface="Canva Sans"/>
                  <a:cs typeface="Canva Sans"/>
                  <a:sym typeface="Canva Sans"/>
                </a:rPr>
                <a:t>.</a:t>
              </a:r>
            </a:p>
          </p:txBody>
        </p:sp>
      </p:grpSp>
      <p:sp>
        <p:nvSpPr>
          <p:cNvPr name="TextBox 8" id="8"/>
          <p:cNvSpPr txBox="true"/>
          <p:nvPr/>
        </p:nvSpPr>
        <p:spPr>
          <a:xfrm rot="0">
            <a:off x="497857" y="3320355"/>
            <a:ext cx="6008588" cy="1416558"/>
          </a:xfrm>
          <a:prstGeom prst="rect">
            <a:avLst/>
          </a:prstGeom>
        </p:spPr>
        <p:txBody>
          <a:bodyPr anchor="t" rtlCol="false" tIns="0" lIns="0" bIns="0" rIns="0">
            <a:spAutoFit/>
          </a:bodyPr>
          <a:lstStyle/>
          <a:p>
            <a:pPr algn="l">
              <a:lnSpc>
                <a:spcPts val="3821"/>
              </a:lnSpc>
            </a:pPr>
            <a:r>
              <a:rPr lang="en-US" sz="2729">
                <a:solidFill>
                  <a:srgbClr val="000000"/>
                </a:solidFill>
                <a:latin typeface="Canva Sans"/>
                <a:ea typeface="Canva Sans"/>
                <a:cs typeface="Canva Sans"/>
                <a:sym typeface="Canva Sans"/>
              </a:rPr>
              <a:t>Daily energy consumption for single</a:t>
            </a:r>
          </a:p>
          <a:p>
            <a:pPr algn="l">
              <a:lnSpc>
                <a:spcPts val="3821"/>
              </a:lnSpc>
            </a:pPr>
            <a:r>
              <a:rPr lang="en-US" sz="2729">
                <a:solidFill>
                  <a:srgbClr val="000000"/>
                </a:solidFill>
                <a:latin typeface="Canva Sans"/>
                <a:ea typeface="Canva Sans"/>
                <a:cs typeface="Canva Sans"/>
                <a:sym typeface="Canva Sans"/>
              </a:rPr>
              <a:t>room ≈ 28.89 kWh</a:t>
            </a:r>
          </a:p>
          <a:p>
            <a:pPr algn="l">
              <a:lnSpc>
                <a:spcPts val="3821"/>
              </a:lnSpc>
            </a:pPr>
          </a:p>
        </p:txBody>
      </p:sp>
    </p:spTree>
  </p:cSld>
  <p:clrMapOvr>
    <a:masterClrMapping/>
  </p:clrMapOvr>
</p:sld>
</file>

<file path=ppt/slides/slide9.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aphicFrame>
        <p:nvGraphicFramePr>
          <p:cNvPr name="Table 2" id="2"/>
          <p:cNvGraphicFramePr>
            <a:graphicFrameLocks noGrp="true"/>
          </p:cNvGraphicFramePr>
          <p:nvPr/>
        </p:nvGraphicFramePr>
        <p:xfrm>
          <a:off x="8015287" y="-204788"/>
          <a:ext cx="9929812" cy="10696575"/>
        </p:xfrm>
        <a:graphic>
          <a:graphicData uri="http://schemas.openxmlformats.org/drawingml/2006/table">
            <a:tbl>
              <a:tblPr/>
              <a:tblGrid>
                <a:gridCol w="3900427"/>
                <a:gridCol w="1479091"/>
                <a:gridCol w="2275147"/>
                <a:gridCol w="2275147"/>
              </a:tblGrid>
              <a:tr h="1405180">
                <a:tc>
                  <a:txBody>
                    <a:bodyPr anchor="t" rtlCol="false"/>
                    <a:lstStyle/>
                    <a:p>
                      <a:pPr algn="ctr">
                        <a:lnSpc>
                          <a:spcPts val="2520"/>
                        </a:lnSpc>
                        <a:defRPr/>
                      </a:pPr>
                      <a:r>
                        <a:rPr lang="en-US" sz="1800" b="true">
                          <a:solidFill>
                            <a:srgbClr val="000000"/>
                          </a:solidFill>
                          <a:latin typeface="Canva Sans Bold"/>
                          <a:ea typeface="Canva Sans Bold"/>
                          <a:cs typeface="Canva Sans Bold"/>
                          <a:sym typeface="Canva Sans Bold"/>
                        </a:rPr>
                        <a:t>Hostel</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b="true">
                          <a:solidFill>
                            <a:srgbClr val="000000"/>
                          </a:solidFill>
                          <a:latin typeface="Canva Sans Bold"/>
                          <a:ea typeface="Canva Sans Bold"/>
                          <a:cs typeface="Canva Sans Bold"/>
                          <a:sym typeface="Canva Sans Bold"/>
                        </a:rPr>
                        <a:t>Single Rooms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b="true">
                          <a:solidFill>
                            <a:srgbClr val="000000"/>
                          </a:solidFill>
                          <a:latin typeface="Canva Sans Bold"/>
                          <a:ea typeface="Canva Sans Bold"/>
                          <a:cs typeface="Canva Sans Bold"/>
                          <a:sym typeface="Canva Sans Bold"/>
                        </a:rPr>
                        <a:t>Triple Rooms After Conversion</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b="true">
                          <a:solidFill>
                            <a:srgbClr val="000000"/>
                          </a:solidFill>
                          <a:latin typeface="Canva Sans Bold"/>
                          <a:ea typeface="Canva Sans Bold"/>
                          <a:cs typeface="Canva Sans Bold"/>
                          <a:sym typeface="Canva Sans Bold"/>
                        </a:rPr>
                        <a:t>Power Saved (kWh)</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774283">
                <a:tc>
                  <a:txBody>
                    <a:bodyPr anchor="t" rtlCol="false"/>
                    <a:lstStyle/>
                    <a:p>
                      <a:pPr algn="ctr">
                        <a:lnSpc>
                          <a:spcPts val="2520"/>
                        </a:lnSpc>
                        <a:defRPr/>
                      </a:pPr>
                      <a:r>
                        <a:rPr lang="en-US" sz="1800">
                          <a:solidFill>
                            <a:srgbClr val="000000"/>
                          </a:solidFill>
                          <a:latin typeface="Canva Sans"/>
                          <a:ea typeface="Canva Sans"/>
                          <a:cs typeface="Canva Sans"/>
                          <a:sym typeface="Canva Sans"/>
                        </a:rPr>
                        <a:t>AIBAAN</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a:solidFill>
                            <a:srgbClr val="000000"/>
                          </a:solidFill>
                          <a:latin typeface="Canva Sans"/>
                          <a:ea typeface="Canva Sans"/>
                          <a:cs typeface="Canva Sans"/>
                          <a:sym typeface="Canva Sans"/>
                        </a:rPr>
                        <a:t>140</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a:solidFill>
                            <a:srgbClr val="000000"/>
                          </a:solidFill>
                          <a:latin typeface="Canva Sans"/>
                          <a:ea typeface="Canva Sans"/>
                          <a:cs typeface="Canva Sans"/>
                          <a:sym typeface="Canva Sans"/>
                        </a:rPr>
                        <a:t>46</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a:solidFill>
                            <a:srgbClr val="000000"/>
                          </a:solidFill>
                          <a:latin typeface="Canva Sans"/>
                          <a:ea typeface="Canva Sans"/>
                          <a:cs typeface="Canva Sans"/>
                          <a:sym typeface="Canva Sans"/>
                        </a:rPr>
                        <a:t>1606.32</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774283">
                <a:tc>
                  <a:txBody>
                    <a:bodyPr anchor="t" rtlCol="false"/>
                    <a:lstStyle/>
                    <a:p>
                      <a:pPr algn="ctr">
                        <a:lnSpc>
                          <a:spcPts val="2520"/>
                        </a:lnSpc>
                        <a:defRPr/>
                      </a:pPr>
                      <a:r>
                        <a:rPr lang="en-US" sz="1800">
                          <a:solidFill>
                            <a:srgbClr val="000000"/>
                          </a:solidFill>
                          <a:latin typeface="Canva Sans"/>
                          <a:ea typeface="Canva Sans"/>
                          <a:cs typeface="Canva Sans"/>
                          <a:sym typeface="Canva Sans"/>
                        </a:rPr>
                        <a:t>BEAUKI</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a:solidFill>
                            <a:srgbClr val="000000"/>
                          </a:solidFill>
                          <a:latin typeface="Canva Sans"/>
                          <a:ea typeface="Canva Sans"/>
                          <a:cs typeface="Canva Sans"/>
                          <a:sym typeface="Canva Sans"/>
                        </a:rPr>
                        <a:t>109</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a:solidFill>
                            <a:srgbClr val="000000"/>
                          </a:solidFill>
                          <a:latin typeface="Canva Sans"/>
                          <a:ea typeface="Canva Sans"/>
                          <a:cs typeface="Canva Sans"/>
                          <a:sym typeface="Canva Sans"/>
                        </a:rPr>
                        <a:t>36</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a:solidFill>
                            <a:srgbClr val="000000"/>
                          </a:solidFill>
                          <a:latin typeface="Canva Sans"/>
                          <a:ea typeface="Canva Sans"/>
                          <a:cs typeface="Canva Sans"/>
                          <a:sym typeface="Canva Sans"/>
                        </a:rPr>
                        <a:t>1239.73</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774283">
                <a:tc>
                  <a:txBody>
                    <a:bodyPr anchor="t" rtlCol="false"/>
                    <a:lstStyle/>
                    <a:p>
                      <a:pPr algn="ctr">
                        <a:lnSpc>
                          <a:spcPts val="2520"/>
                        </a:lnSpc>
                        <a:defRPr/>
                      </a:pPr>
                      <a:r>
                        <a:rPr lang="en-US" sz="1800">
                          <a:solidFill>
                            <a:srgbClr val="000000"/>
                          </a:solidFill>
                          <a:latin typeface="Canva Sans"/>
                          <a:ea typeface="Canva Sans"/>
                          <a:cs typeface="Canva Sans"/>
                          <a:sym typeface="Canva Sans"/>
                        </a:rPr>
                        <a:t>CHIMAIR</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a:solidFill>
                            <a:srgbClr val="000000"/>
                          </a:solidFill>
                          <a:latin typeface="Canva Sans"/>
                          <a:ea typeface="Canva Sans"/>
                          <a:cs typeface="Canva Sans"/>
                          <a:sym typeface="Canva Sans"/>
                        </a:rPr>
                        <a:t>99</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a:solidFill>
                            <a:srgbClr val="000000"/>
                          </a:solidFill>
                          <a:latin typeface="Canva Sans"/>
                          <a:ea typeface="Canva Sans"/>
                          <a:cs typeface="Canva Sans"/>
                          <a:sym typeface="Canva Sans"/>
                        </a:rPr>
                        <a:t>33</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a:solidFill>
                            <a:srgbClr val="000000"/>
                          </a:solidFill>
                          <a:latin typeface="Canva Sans"/>
                          <a:ea typeface="Canva Sans"/>
                          <a:cs typeface="Canva Sans"/>
                          <a:sym typeface="Canva Sans"/>
                        </a:rPr>
                        <a:t>1063.67</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774283">
                <a:tc>
                  <a:txBody>
                    <a:bodyPr anchor="t" rtlCol="false"/>
                    <a:lstStyle/>
                    <a:p>
                      <a:pPr algn="ctr">
                        <a:lnSpc>
                          <a:spcPts val="2520"/>
                        </a:lnSpc>
                        <a:defRPr/>
                      </a:pPr>
                      <a:r>
                        <a:rPr lang="en-US" sz="1800">
                          <a:solidFill>
                            <a:srgbClr val="000000"/>
                          </a:solidFill>
                          <a:latin typeface="Canva Sans"/>
                          <a:ea typeface="Canva Sans"/>
                          <a:cs typeface="Canva Sans"/>
                          <a:sym typeface="Canva Sans"/>
                        </a:rPr>
                        <a:t>DUVEN</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a:solidFill>
                            <a:srgbClr val="000000"/>
                          </a:solidFill>
                          <a:latin typeface="Canva Sans"/>
                          <a:ea typeface="Canva Sans"/>
                          <a:cs typeface="Canva Sans"/>
                          <a:sym typeface="Canva Sans"/>
                        </a:rPr>
                        <a:t>181</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a:solidFill>
                            <a:srgbClr val="000000"/>
                          </a:solidFill>
                          <a:latin typeface="Canva Sans"/>
                          <a:ea typeface="Canva Sans"/>
                          <a:cs typeface="Canva Sans"/>
                          <a:sym typeface="Canva Sans"/>
                        </a:rPr>
                        <a:t>60</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a:solidFill>
                            <a:srgbClr val="000000"/>
                          </a:solidFill>
                          <a:latin typeface="Canva Sans"/>
                          <a:ea typeface="Canva Sans"/>
                          <a:cs typeface="Canva Sans"/>
                          <a:sym typeface="Canva Sans"/>
                        </a:rPr>
                        <a:t>2182.92</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774283">
                <a:tc>
                  <a:txBody>
                    <a:bodyPr anchor="t" rtlCol="false"/>
                    <a:lstStyle/>
                    <a:p>
                      <a:pPr algn="ctr">
                        <a:lnSpc>
                          <a:spcPts val="2520"/>
                        </a:lnSpc>
                        <a:defRPr/>
                      </a:pPr>
                      <a:r>
                        <a:rPr lang="en-US" sz="1800">
                          <a:solidFill>
                            <a:srgbClr val="000000"/>
                          </a:solidFill>
                          <a:latin typeface="Canva Sans"/>
                          <a:ea typeface="Canva Sans"/>
                          <a:cs typeface="Canva Sans"/>
                          <a:sym typeface="Canva Sans"/>
                        </a:rPr>
                        <a:t>EMIET</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a:solidFill>
                            <a:srgbClr val="000000"/>
                          </a:solidFill>
                          <a:latin typeface="Canva Sans"/>
                          <a:ea typeface="Canva Sans"/>
                          <a:cs typeface="Canva Sans"/>
                          <a:sym typeface="Canva Sans"/>
                        </a:rPr>
                        <a:t>141</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a:solidFill>
                            <a:srgbClr val="000000"/>
                          </a:solidFill>
                          <a:latin typeface="Canva Sans"/>
                          <a:ea typeface="Canva Sans"/>
                          <a:cs typeface="Canva Sans"/>
                          <a:sym typeface="Canva Sans"/>
                        </a:rPr>
                        <a:t>47</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a:solidFill>
                            <a:srgbClr val="000000"/>
                          </a:solidFill>
                          <a:latin typeface="Canva Sans"/>
                          <a:ea typeface="Canva Sans"/>
                          <a:cs typeface="Canva Sans"/>
                          <a:sym typeface="Canva Sans"/>
                        </a:rPr>
                        <a:t>1533.47</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774283">
                <a:tc>
                  <a:txBody>
                    <a:bodyPr anchor="t" rtlCol="false"/>
                    <a:lstStyle/>
                    <a:p>
                      <a:pPr algn="ctr">
                        <a:lnSpc>
                          <a:spcPts val="2520"/>
                        </a:lnSpc>
                        <a:defRPr/>
                      </a:pPr>
                      <a:r>
                        <a:rPr lang="en-US" sz="1800">
                          <a:solidFill>
                            <a:srgbClr val="000000"/>
                          </a:solidFill>
                          <a:latin typeface="Canva Sans"/>
                          <a:ea typeface="Canva Sans"/>
                          <a:cs typeface="Canva Sans"/>
                          <a:sym typeface="Canva Sans"/>
                        </a:rPr>
                        <a:t>FIRPEAL</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a:solidFill>
                            <a:srgbClr val="000000"/>
                          </a:solidFill>
                          <a:latin typeface="Canva Sans"/>
                          <a:ea typeface="Canva Sans"/>
                          <a:cs typeface="Canva Sans"/>
                          <a:sym typeface="Canva Sans"/>
                        </a:rPr>
                        <a:t>210</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a:solidFill>
                            <a:srgbClr val="000000"/>
                          </a:solidFill>
                          <a:latin typeface="Canva Sans"/>
                          <a:ea typeface="Canva Sans"/>
                          <a:cs typeface="Canva Sans"/>
                          <a:sym typeface="Canva Sans"/>
                        </a:rPr>
                        <a:t>70</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a:solidFill>
                            <a:srgbClr val="000000"/>
                          </a:solidFill>
                          <a:latin typeface="Canva Sans"/>
                          <a:ea typeface="Canva Sans"/>
                          <a:cs typeface="Canva Sans"/>
                          <a:sym typeface="Canva Sans"/>
                        </a:rPr>
                        <a:t>2303.7</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774283">
                <a:tc>
                  <a:txBody>
                    <a:bodyPr anchor="t" rtlCol="false"/>
                    <a:lstStyle/>
                    <a:p>
                      <a:pPr algn="ctr">
                        <a:lnSpc>
                          <a:spcPts val="2520"/>
                        </a:lnSpc>
                        <a:defRPr/>
                      </a:pPr>
                      <a:r>
                        <a:rPr lang="en-US" sz="1800">
                          <a:solidFill>
                            <a:srgbClr val="000000"/>
                          </a:solidFill>
                          <a:latin typeface="Canva Sans"/>
                          <a:ea typeface="Canva Sans"/>
                          <a:cs typeface="Canva Sans"/>
                          <a:sym typeface="Canva Sans"/>
                        </a:rPr>
                        <a:t>GRIWIKSH</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a:solidFill>
                            <a:srgbClr val="000000"/>
                          </a:solidFill>
                          <a:latin typeface="Canva Sans"/>
                          <a:ea typeface="Canva Sans"/>
                          <a:cs typeface="Canva Sans"/>
                          <a:sym typeface="Canva Sans"/>
                        </a:rPr>
                        <a:t>13</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a:solidFill>
                            <a:srgbClr val="000000"/>
                          </a:solidFill>
                          <a:latin typeface="Canva Sans"/>
                          <a:ea typeface="Canva Sans"/>
                          <a:cs typeface="Canva Sans"/>
                          <a:sym typeface="Canva Sans"/>
                        </a:rPr>
                        <a:t>4</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a:solidFill>
                            <a:srgbClr val="000000"/>
                          </a:solidFill>
                          <a:latin typeface="Canva Sans"/>
                          <a:ea typeface="Canva Sans"/>
                          <a:cs typeface="Canva Sans"/>
                          <a:sym typeface="Canva Sans"/>
                        </a:rPr>
                        <a:t>109.92</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774283">
                <a:tc>
                  <a:txBody>
                    <a:bodyPr anchor="t" rtlCol="false"/>
                    <a:lstStyle/>
                    <a:p>
                      <a:pPr algn="ctr">
                        <a:lnSpc>
                          <a:spcPts val="2520"/>
                        </a:lnSpc>
                        <a:defRPr/>
                      </a:pPr>
                      <a:r>
                        <a:rPr lang="en-US" sz="1800">
                          <a:solidFill>
                            <a:srgbClr val="000000"/>
                          </a:solidFill>
                          <a:latin typeface="Canva Sans"/>
                          <a:ea typeface="Canva Sans"/>
                          <a:cs typeface="Canva Sans"/>
                          <a:sym typeface="Canva Sans"/>
                        </a:rPr>
                        <a:t>HIQOM</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a:solidFill>
                            <a:srgbClr val="000000"/>
                          </a:solidFill>
                          <a:latin typeface="Canva Sans"/>
                          <a:ea typeface="Canva Sans"/>
                          <a:cs typeface="Canva Sans"/>
                          <a:sym typeface="Canva Sans"/>
                        </a:rPr>
                        <a:t>69</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a:solidFill>
                            <a:srgbClr val="000000"/>
                          </a:solidFill>
                          <a:latin typeface="Canva Sans"/>
                          <a:ea typeface="Canva Sans"/>
                          <a:cs typeface="Canva Sans"/>
                          <a:sym typeface="Canva Sans"/>
                        </a:rPr>
                        <a:t>23</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a:solidFill>
                            <a:srgbClr val="000000"/>
                          </a:solidFill>
                          <a:latin typeface="Canva Sans"/>
                          <a:ea typeface="Canva Sans"/>
                          <a:cs typeface="Canva Sans"/>
                          <a:sym typeface="Canva Sans"/>
                        </a:rPr>
                        <a:t>317.67</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774283">
                <a:tc>
                  <a:txBody>
                    <a:bodyPr anchor="t" rtlCol="false"/>
                    <a:lstStyle/>
                    <a:p>
                      <a:pPr algn="ctr">
                        <a:lnSpc>
                          <a:spcPts val="2520"/>
                        </a:lnSpc>
                        <a:defRPr/>
                      </a:pPr>
                      <a:r>
                        <a:rPr lang="en-US" sz="1800">
                          <a:solidFill>
                            <a:srgbClr val="000000"/>
                          </a:solidFill>
                          <a:latin typeface="Canva Sans"/>
                          <a:ea typeface="Canva Sans"/>
                          <a:cs typeface="Canva Sans"/>
                          <a:sym typeface="Canva Sans"/>
                        </a:rPr>
                        <a:t>IJOKHA</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a:solidFill>
                            <a:srgbClr val="000000"/>
                          </a:solidFill>
                          <a:latin typeface="Canva Sans"/>
                          <a:ea typeface="Canva Sans"/>
                          <a:cs typeface="Canva Sans"/>
                          <a:sym typeface="Canva Sans"/>
                        </a:rPr>
                        <a:t>56</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a:solidFill>
                            <a:srgbClr val="000000"/>
                          </a:solidFill>
                          <a:latin typeface="Canva Sans"/>
                          <a:ea typeface="Canva Sans"/>
                          <a:cs typeface="Canva Sans"/>
                          <a:sym typeface="Canva Sans"/>
                        </a:rPr>
                        <a:t>18</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a:solidFill>
                            <a:srgbClr val="000000"/>
                          </a:solidFill>
                          <a:latin typeface="Canva Sans"/>
                          <a:ea typeface="Canva Sans"/>
                          <a:cs typeface="Canva Sans"/>
                          <a:sym typeface="Canva Sans"/>
                        </a:rPr>
                        <a:t>309.84</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774283">
                <a:tc>
                  <a:txBody>
                    <a:bodyPr anchor="t" rtlCol="false"/>
                    <a:lstStyle/>
                    <a:p>
                      <a:pPr algn="ctr">
                        <a:lnSpc>
                          <a:spcPts val="2520"/>
                        </a:lnSpc>
                        <a:defRPr/>
                      </a:pPr>
                      <a:r>
                        <a:rPr lang="en-US" sz="1800">
                          <a:solidFill>
                            <a:srgbClr val="000000"/>
                          </a:solidFill>
                          <a:latin typeface="Canva Sans"/>
                          <a:ea typeface="Canva Sans"/>
                          <a:cs typeface="Canva Sans"/>
                          <a:sym typeface="Canva Sans"/>
                        </a:rPr>
                        <a:t>JURQIA</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a:solidFill>
                            <a:srgbClr val="000000"/>
                          </a:solidFill>
                          <a:latin typeface="Canva Sans"/>
                          <a:ea typeface="Canva Sans"/>
                          <a:cs typeface="Canva Sans"/>
                          <a:sym typeface="Canva Sans"/>
                        </a:rPr>
                        <a:t>48</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a:solidFill>
                            <a:srgbClr val="000000"/>
                          </a:solidFill>
                          <a:latin typeface="Canva Sans"/>
                          <a:ea typeface="Canva Sans"/>
                          <a:cs typeface="Canva Sans"/>
                          <a:sym typeface="Canva Sans"/>
                        </a:rPr>
                        <a:t>16</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a:solidFill>
                            <a:srgbClr val="000000"/>
                          </a:solidFill>
                          <a:latin typeface="Canva Sans"/>
                          <a:ea typeface="Canva Sans"/>
                          <a:cs typeface="Canva Sans"/>
                          <a:sym typeface="Canva Sans"/>
                        </a:rPr>
                        <a:t>271.36</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774283">
                <a:tc>
                  <a:txBody>
                    <a:bodyPr anchor="t" rtlCol="false"/>
                    <a:lstStyle/>
                    <a:p>
                      <a:pPr algn="ctr">
                        <a:lnSpc>
                          <a:spcPts val="2520"/>
                        </a:lnSpc>
                        <a:defRPr/>
                      </a:pPr>
                      <a:r>
                        <a:rPr lang="en-US" sz="1800">
                          <a:solidFill>
                            <a:srgbClr val="000000"/>
                          </a:solidFill>
                          <a:latin typeface="Canva Sans"/>
                          <a:ea typeface="Canva Sans"/>
                          <a:cs typeface="Canva Sans"/>
                          <a:sym typeface="Canva Sans"/>
                        </a:rPr>
                        <a:t>KYZEEL</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a:solidFill>
                            <a:srgbClr val="000000"/>
                          </a:solidFill>
                          <a:latin typeface="Canva Sans"/>
                          <a:ea typeface="Canva Sans"/>
                          <a:cs typeface="Canva Sans"/>
                          <a:sym typeface="Canva Sans"/>
                        </a:rPr>
                        <a:t>76</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a:solidFill>
                            <a:srgbClr val="000000"/>
                          </a:solidFill>
                          <a:latin typeface="Canva Sans"/>
                          <a:ea typeface="Canva Sans"/>
                          <a:cs typeface="Canva Sans"/>
                          <a:sym typeface="Canva Sans"/>
                        </a:rPr>
                        <a:t>25</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a:solidFill>
                            <a:srgbClr val="000000"/>
                          </a:solidFill>
                          <a:latin typeface="Canva Sans"/>
                          <a:ea typeface="Canva Sans"/>
                          <a:cs typeface="Canva Sans"/>
                          <a:sym typeface="Canva Sans"/>
                        </a:rPr>
                        <a:t>366.09</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774283">
                <a:tc>
                  <a:txBody>
                    <a:bodyPr anchor="t" rtlCol="false"/>
                    <a:lstStyle/>
                    <a:p>
                      <a:pPr algn="ctr">
                        <a:lnSpc>
                          <a:spcPts val="2520"/>
                        </a:lnSpc>
                        <a:defRPr/>
                      </a:pPr>
                      <a:r>
                        <a:rPr lang="en-US" sz="1800">
                          <a:solidFill>
                            <a:srgbClr val="000000"/>
                          </a:solidFill>
                          <a:latin typeface="Canva Sans"/>
                          <a:ea typeface="Canva Sans"/>
                          <a:cs typeface="Canva Sans"/>
                          <a:sym typeface="Canva Sans"/>
                        </a:rPr>
                        <a:t>LEKHAAG</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a:solidFill>
                            <a:srgbClr val="000000"/>
                          </a:solidFill>
                          <a:latin typeface="Canva Sans"/>
                          <a:ea typeface="Canva Sans"/>
                          <a:cs typeface="Canva Sans"/>
                          <a:sym typeface="Canva Sans"/>
                        </a:rPr>
                        <a:t>35</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a:solidFill>
                            <a:srgbClr val="000000"/>
                          </a:solidFill>
                          <a:latin typeface="Canva Sans"/>
                          <a:ea typeface="Canva Sans"/>
                          <a:cs typeface="Canva Sans"/>
                          <a:sym typeface="Canva Sans"/>
                        </a:rPr>
                        <a:t>11</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a:solidFill>
                            <a:srgbClr val="000000"/>
                          </a:solidFill>
                          <a:latin typeface="Canva Sans"/>
                          <a:ea typeface="Canva Sans"/>
                          <a:cs typeface="Canva Sans"/>
                          <a:sym typeface="Canva Sans"/>
                        </a:rPr>
                        <a:t>142.54</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sp>
        <p:nvSpPr>
          <p:cNvPr name="TextBox 3" id="3"/>
          <p:cNvSpPr txBox="true"/>
          <p:nvPr/>
        </p:nvSpPr>
        <p:spPr>
          <a:xfrm rot="0">
            <a:off x="497857" y="289847"/>
            <a:ext cx="5902821" cy="2116907"/>
          </a:xfrm>
          <a:prstGeom prst="rect">
            <a:avLst/>
          </a:prstGeom>
        </p:spPr>
        <p:txBody>
          <a:bodyPr anchor="t" rtlCol="false" tIns="0" lIns="0" bIns="0" rIns="0">
            <a:spAutoFit/>
          </a:bodyPr>
          <a:lstStyle/>
          <a:p>
            <a:pPr algn="l">
              <a:lnSpc>
                <a:spcPts val="5645"/>
              </a:lnSpc>
            </a:pPr>
            <a:r>
              <a:rPr lang="en-US" sz="4032" b="true">
                <a:solidFill>
                  <a:srgbClr val="000000"/>
                </a:solidFill>
                <a:latin typeface="Canva Sans Bold"/>
                <a:ea typeface="Canva Sans Bold"/>
                <a:cs typeface="Canva Sans Bold"/>
                <a:sym typeface="Canva Sans Bold"/>
              </a:rPr>
              <a:t>Power Savings </a:t>
            </a:r>
          </a:p>
          <a:p>
            <a:pPr algn="l">
              <a:lnSpc>
                <a:spcPts val="5645"/>
              </a:lnSpc>
            </a:pPr>
            <a:r>
              <a:rPr lang="en-US" sz="4032" b="true">
                <a:solidFill>
                  <a:srgbClr val="000000"/>
                </a:solidFill>
                <a:latin typeface="Canva Sans Bold"/>
                <a:ea typeface="Canva Sans Bold"/>
                <a:cs typeface="Canva Sans Bold"/>
                <a:sym typeface="Canva Sans Bold"/>
              </a:rPr>
              <a:t>by Converting Single</a:t>
            </a:r>
          </a:p>
          <a:p>
            <a:pPr algn="l">
              <a:lnSpc>
                <a:spcPts val="5645"/>
              </a:lnSpc>
            </a:pPr>
            <a:r>
              <a:rPr lang="en-US" sz="4032" b="true">
                <a:solidFill>
                  <a:srgbClr val="000000"/>
                </a:solidFill>
                <a:latin typeface="Canva Sans Bold"/>
                <a:ea typeface="Canva Sans Bold"/>
                <a:cs typeface="Canva Sans Bold"/>
                <a:sym typeface="Canva Sans Bold"/>
              </a:rPr>
              <a:t>Rooms to Triple Rooms </a:t>
            </a:r>
          </a:p>
        </p:txBody>
      </p:sp>
      <p:grpSp>
        <p:nvGrpSpPr>
          <p:cNvPr name="Group 4" id="4"/>
          <p:cNvGrpSpPr/>
          <p:nvPr/>
        </p:nvGrpSpPr>
        <p:grpSpPr>
          <a:xfrm rot="0">
            <a:off x="497857" y="3571434"/>
            <a:ext cx="7019573" cy="5145309"/>
            <a:chOff x="0" y="0"/>
            <a:chExt cx="9359431" cy="6860412"/>
          </a:xfrm>
        </p:grpSpPr>
        <p:sp>
          <p:nvSpPr>
            <p:cNvPr name="TextBox 5" id="5"/>
            <p:cNvSpPr txBox="true"/>
            <p:nvPr/>
          </p:nvSpPr>
          <p:spPr>
            <a:xfrm rot="0">
              <a:off x="0" y="-47625"/>
              <a:ext cx="9359431" cy="1250406"/>
            </a:xfrm>
            <a:prstGeom prst="rect">
              <a:avLst/>
            </a:prstGeom>
          </p:spPr>
          <p:txBody>
            <a:bodyPr anchor="t" rtlCol="false" tIns="0" lIns="0" bIns="0" rIns="0">
              <a:spAutoFit/>
            </a:bodyPr>
            <a:lstStyle/>
            <a:p>
              <a:pPr algn="just">
                <a:lnSpc>
                  <a:spcPts val="3828"/>
                </a:lnSpc>
              </a:pPr>
              <a:r>
                <a:rPr lang="en-US" sz="2734">
                  <a:solidFill>
                    <a:srgbClr val="000000"/>
                  </a:solidFill>
                  <a:latin typeface="Canva Sans"/>
                  <a:ea typeface="Canva Sans"/>
                  <a:cs typeface="Canva Sans"/>
                  <a:sym typeface="Canva Sans"/>
                </a:rPr>
                <a:t>Daily energy consumption for triple</a:t>
              </a:r>
            </a:p>
            <a:p>
              <a:pPr algn="just">
                <a:lnSpc>
                  <a:spcPts val="3828"/>
                </a:lnSpc>
              </a:pPr>
              <a:r>
                <a:rPr lang="en-US" sz="2734">
                  <a:solidFill>
                    <a:srgbClr val="000000"/>
                  </a:solidFill>
                  <a:latin typeface="Canva Sans"/>
                  <a:ea typeface="Canva Sans"/>
                  <a:cs typeface="Canva Sans"/>
                  <a:sym typeface="Canva Sans"/>
                </a:rPr>
                <a:t> room ≈ 52.98 kWh</a:t>
              </a:r>
            </a:p>
          </p:txBody>
        </p:sp>
        <p:sp>
          <p:nvSpPr>
            <p:cNvPr name="TextBox 6" id="6"/>
            <p:cNvSpPr txBox="true"/>
            <p:nvPr/>
          </p:nvSpPr>
          <p:spPr>
            <a:xfrm rot="0">
              <a:off x="0" y="1574746"/>
              <a:ext cx="5908146" cy="1234694"/>
            </a:xfrm>
            <a:prstGeom prst="rect">
              <a:avLst/>
            </a:prstGeom>
          </p:spPr>
          <p:txBody>
            <a:bodyPr anchor="t" rtlCol="false" tIns="0" lIns="0" bIns="0" rIns="0">
              <a:spAutoFit/>
            </a:bodyPr>
            <a:lstStyle/>
            <a:p>
              <a:pPr algn="just">
                <a:lnSpc>
                  <a:spcPts val="3821"/>
                </a:lnSpc>
              </a:pPr>
              <a:r>
                <a:rPr lang="en-US" sz="2729">
                  <a:solidFill>
                    <a:srgbClr val="000000"/>
                  </a:solidFill>
                  <a:latin typeface="Canva Sans"/>
                  <a:ea typeface="Canva Sans"/>
                  <a:cs typeface="Canva Sans"/>
                  <a:sym typeface="Canva Sans"/>
                </a:rPr>
                <a:t>Per student daily</a:t>
              </a:r>
            </a:p>
            <a:p>
              <a:pPr algn="just">
                <a:lnSpc>
                  <a:spcPts val="3821"/>
                </a:lnSpc>
              </a:pPr>
              <a:r>
                <a:rPr lang="en-US" sz="2729">
                  <a:solidFill>
                    <a:srgbClr val="000000"/>
                  </a:solidFill>
                  <a:latin typeface="Canva Sans"/>
                  <a:ea typeface="Canva Sans"/>
                  <a:cs typeface="Canva Sans"/>
                  <a:sym typeface="Canva Sans"/>
                </a:rPr>
                <a:t> consumption  ≈ 17.66 kWh</a:t>
              </a:r>
            </a:p>
          </p:txBody>
        </p:sp>
        <p:sp>
          <p:nvSpPr>
            <p:cNvPr name="TextBox 7" id="7"/>
            <p:cNvSpPr txBox="true"/>
            <p:nvPr/>
          </p:nvSpPr>
          <p:spPr>
            <a:xfrm rot="0">
              <a:off x="0" y="3720718"/>
              <a:ext cx="8375386" cy="3139694"/>
            </a:xfrm>
            <a:prstGeom prst="rect">
              <a:avLst/>
            </a:prstGeom>
          </p:spPr>
          <p:txBody>
            <a:bodyPr anchor="t" rtlCol="false" tIns="0" lIns="0" bIns="0" rIns="0">
              <a:spAutoFit/>
            </a:bodyPr>
            <a:lstStyle/>
            <a:p>
              <a:pPr algn="just">
                <a:lnSpc>
                  <a:spcPts val="3821"/>
                </a:lnSpc>
              </a:pPr>
              <a:r>
                <a:rPr lang="en-US" sz="2729">
                  <a:solidFill>
                    <a:srgbClr val="000000"/>
                  </a:solidFill>
                  <a:latin typeface="Canva Sans"/>
                  <a:ea typeface="Canva Sans"/>
                  <a:cs typeface="Canva Sans"/>
                  <a:sym typeface="Canva Sans"/>
                </a:rPr>
                <a:t>The total power saved across all </a:t>
              </a:r>
            </a:p>
            <a:p>
              <a:pPr algn="just">
                <a:lnSpc>
                  <a:spcPts val="3821"/>
                </a:lnSpc>
              </a:pPr>
              <a:r>
                <a:rPr lang="en-US" sz="2729">
                  <a:solidFill>
                    <a:srgbClr val="000000"/>
                  </a:solidFill>
                  <a:latin typeface="Canva Sans"/>
                  <a:ea typeface="Canva Sans"/>
                  <a:cs typeface="Canva Sans"/>
                  <a:sym typeface="Canva Sans"/>
                </a:rPr>
                <a:t>hostels by converting</a:t>
              </a:r>
            </a:p>
            <a:p>
              <a:pPr algn="just">
                <a:lnSpc>
                  <a:spcPts val="3821"/>
                </a:lnSpc>
              </a:pPr>
              <a:r>
                <a:rPr lang="en-US" sz="2729">
                  <a:solidFill>
                    <a:srgbClr val="000000"/>
                  </a:solidFill>
                  <a:latin typeface="Canva Sans"/>
                  <a:ea typeface="Canva Sans"/>
                  <a:cs typeface="Canva Sans"/>
                  <a:sym typeface="Canva Sans"/>
                </a:rPr>
                <a:t>all single rooms into triple rooms</a:t>
              </a:r>
            </a:p>
            <a:p>
              <a:pPr algn="just">
                <a:lnSpc>
                  <a:spcPts val="3821"/>
                </a:lnSpc>
              </a:pPr>
              <a:r>
                <a:rPr lang="en-US" sz="2729">
                  <a:solidFill>
                    <a:srgbClr val="000000"/>
                  </a:solidFill>
                  <a:latin typeface="Canva Sans"/>
                  <a:ea typeface="Canva Sans"/>
                  <a:cs typeface="Canva Sans"/>
                  <a:sym typeface="Canva Sans"/>
                </a:rPr>
                <a:t>would be</a:t>
              </a:r>
            </a:p>
            <a:p>
              <a:pPr algn="just">
                <a:lnSpc>
                  <a:spcPts val="3821"/>
                </a:lnSpc>
              </a:pPr>
              <a:r>
                <a:rPr lang="en-US" sz="2729">
                  <a:solidFill>
                    <a:srgbClr val="000000"/>
                  </a:solidFill>
                  <a:latin typeface="Canva Sans"/>
                  <a:ea typeface="Canva Sans"/>
                  <a:cs typeface="Canva Sans"/>
                  <a:sym typeface="Canva Sans"/>
                </a:rPr>
                <a:t>approximately </a:t>
              </a:r>
              <a:r>
                <a:rPr lang="en-US" sz="2729">
                  <a:solidFill>
                    <a:srgbClr val="CCC14F"/>
                  </a:solidFill>
                  <a:latin typeface="Canva Sans"/>
                  <a:ea typeface="Canva Sans"/>
                  <a:cs typeface="Canva Sans"/>
                  <a:sym typeface="Canva Sans"/>
                </a:rPr>
                <a:t>11647.25 kWh</a:t>
              </a:r>
              <a:r>
                <a:rPr lang="en-US" sz="2729">
                  <a:solidFill>
                    <a:srgbClr val="000000"/>
                  </a:solidFill>
                  <a:latin typeface="Canva Sans"/>
                  <a:ea typeface="Canva Sans"/>
                  <a:cs typeface="Canva Sans"/>
                  <a:sym typeface="Canva Sans"/>
                </a:rPr>
                <a:t>.</a:t>
              </a: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DAF8AlPOvZQ</dc:identifier>
  <dcterms:modified xsi:type="dcterms:W3CDTF">2011-08-01T06:04:30Z</dcterms:modified>
  <cp:revision>1</cp:revision>
  <dc:title>Blue Doodle Project Presentation</dc:title>
</cp:coreProperties>
</file>